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82" r:id="rId2"/>
    <p:sldMasterId id="2147486315" r:id="rId3"/>
    <p:sldMasterId id="2147491628" r:id="rId4"/>
    <p:sldMasterId id="2147491642" r:id="rId5"/>
    <p:sldMasterId id="2147491655" r:id="rId6"/>
    <p:sldMasterId id="2147491667" r:id="rId7"/>
  </p:sldMasterIdLst>
  <p:notesMasterIdLst>
    <p:notesMasterId r:id="rId12"/>
  </p:notesMasterIdLst>
  <p:sldIdLst>
    <p:sldId id="1576" r:id="rId8"/>
    <p:sldId id="1868" r:id="rId9"/>
    <p:sldId id="1872" r:id="rId10"/>
    <p:sldId id="1871" r:id="rId11"/>
  </p:sldIdLst>
  <p:sldSz cx="9906000" cy="6858000" type="A4"/>
  <p:notesSz cx="6797675" cy="9926638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F0000"/>
    <a:srgbClr val="FE00DA"/>
    <a:srgbClr val="000000"/>
    <a:srgbClr val="FEDDDA"/>
    <a:srgbClr val="FF9966"/>
    <a:srgbClr val="F1F7A7"/>
    <a:srgbClr val="3EF5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Средний стиль 1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Средний стиль 1 -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Светлый стиль 2 -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Средний стиль 1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A107856-5554-42FB-B03E-39F5DBC370BA}" styleName="Средний стиль 4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Светлый стиль 3 -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Светлый стиль 1 -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-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Средний стиль 4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9039" autoAdjust="0"/>
    <p:restoredTop sz="92902" autoAdjust="0"/>
  </p:normalViewPr>
  <p:slideViewPr>
    <p:cSldViewPr>
      <p:cViewPr>
        <p:scale>
          <a:sx n="125" d="100"/>
          <a:sy n="125" d="100"/>
        </p:scale>
        <p:origin x="-72" y="78"/>
      </p:cViewPr>
      <p:guideLst>
        <p:guide orient="horz"/>
        <p:guide orient="horz" pos="799"/>
        <p:guide orient="horz" pos="1797"/>
        <p:guide pos="62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1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_____Microsoft_Excel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21958962663531803"/>
          <c:y val="0.23799001595388811"/>
          <c:w val="0.54417207737252959"/>
          <c:h val="0.51982584529874942"/>
        </c:manualLayout>
      </c:layout>
      <c:pie3DChart>
        <c:varyColors val="1"/>
        <c:ser>
          <c:idx val="0"/>
          <c:order val="0"/>
          <c:explosion val="25"/>
          <c:dLbls>
            <c:dLbl>
              <c:idx val="0"/>
              <c:layout>
                <c:manualLayout>
                  <c:x val="9.948556430446194E-2"/>
                  <c:y val="-0.118117526975794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3.2960851122549782E-2"/>
                  <c:y val="-1.8349647470536769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1.8072944006999124E-2"/>
                  <c:y val="0.1266703120443278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-3.3803368328958867E-2"/>
                  <c:y val="4.8498468941382329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Себестоимость!$C$61:$C$66</c:f>
              <c:strCache>
                <c:ptCount val="6"/>
                <c:pt idx="0">
                  <c:v>ОПР</c:v>
                </c:pt>
                <c:pt idx="1">
                  <c:v>Прочие расходы</c:v>
                </c:pt>
                <c:pt idx="2">
                  <c:v>ОХР</c:v>
                </c:pt>
                <c:pt idx="3">
                  <c:v>Затраты на материал</c:v>
                </c:pt>
                <c:pt idx="4">
                  <c:v>Оплата труда основных рабочих</c:v>
                </c:pt>
                <c:pt idx="5">
                  <c:v>Затраты на энергетику для производства</c:v>
                </c:pt>
              </c:strCache>
            </c:strRef>
          </c:cat>
          <c:val>
            <c:numRef>
              <c:f>Себестоимость!$E$61:$E$66</c:f>
              <c:numCache>
                <c:formatCode>#,##0</c:formatCode>
                <c:ptCount val="6"/>
                <c:pt idx="0">
                  <c:v>328238</c:v>
                </c:pt>
                <c:pt idx="1">
                  <c:v>13972</c:v>
                </c:pt>
                <c:pt idx="2">
                  <c:v>92687</c:v>
                </c:pt>
                <c:pt idx="3">
                  <c:v>374202</c:v>
                </c:pt>
                <c:pt idx="4">
                  <c:v>89727</c:v>
                </c:pt>
                <c:pt idx="5">
                  <c:v>125649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23" tIns="46610" rIns="93223" bIns="46610" numCol="1" anchor="t" anchorCtr="0" compatLnSpc="1">
            <a:prstTxWarp prst="textNoShape">
              <a:avLst/>
            </a:prstTxWarp>
          </a:bodyPr>
          <a:lstStyle>
            <a:lvl1pPr defTabSz="930092">
              <a:defRPr sz="1200" b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44035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23" tIns="46610" rIns="93223" bIns="46610" numCol="1" anchor="t" anchorCtr="0" compatLnSpc="1">
            <a:prstTxWarp prst="textNoShape">
              <a:avLst/>
            </a:prstTxWarp>
          </a:bodyPr>
          <a:lstStyle>
            <a:lvl1pPr algn="r" defTabSz="930092">
              <a:defRPr sz="1200" b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4096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8025" y="742950"/>
            <a:ext cx="538003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23" tIns="46610" rIns="93223" bIns="46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44038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23" tIns="46610" rIns="93223" bIns="46610" numCol="1" anchor="b" anchorCtr="0" compatLnSpc="1">
            <a:prstTxWarp prst="textNoShape">
              <a:avLst/>
            </a:prstTxWarp>
          </a:bodyPr>
          <a:lstStyle>
            <a:lvl1pPr defTabSz="930092">
              <a:defRPr sz="1200" b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4403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23" tIns="46610" rIns="93223" bIns="46610" numCol="1" anchor="b" anchorCtr="0" compatLnSpc="1">
            <a:prstTxWarp prst="textNoShape">
              <a:avLst/>
            </a:prstTxWarp>
          </a:bodyPr>
          <a:lstStyle>
            <a:lvl1pPr algn="r" defTabSz="930092">
              <a:defRPr sz="1200" b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F9F9014-68B1-406C-B971-B247BBB4060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79112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31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8688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8688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8688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8688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C554C5AD-40EE-4637-8B18-66C24C31FF08}" type="slidenum">
              <a:rPr lang="ru-RU" sz="1200" smtClean="0"/>
              <a:pPr eaLnBrk="1" hangingPunct="1">
                <a:defRPr/>
              </a:pPr>
              <a:t>1</a:t>
            </a:fld>
            <a:endParaRPr lang="ru-RU" sz="1200" dirty="0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1241425"/>
            <a:ext cx="4835525" cy="3349625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53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6B37B-FF11-4A94-81A5-9418D9F88D18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458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EE4FCB-0E75-4576-9FF8-EAA69532BF3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5658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66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8" y="274666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BECA4F-1D6C-4F87-814B-ED3311D1CA8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8777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95300" y="274666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4CF49C-9BBE-481B-AFD2-16D12D59DB0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4220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53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b="0"/>
            </a:lvl1pPr>
          </a:lstStyle>
          <a:p>
            <a:pPr>
              <a:defRPr/>
            </a:pPr>
            <a:fld id="{695FF544-C33D-49A0-8D28-D69BF2394A86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0225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b="0"/>
            </a:lvl1pPr>
          </a:lstStyle>
          <a:p>
            <a:pPr>
              <a:defRPr/>
            </a:pPr>
            <a:fld id="{DD33BE3E-20A2-4224-A8A3-CBE40313C26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337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28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b="0"/>
            </a:lvl1pPr>
          </a:lstStyle>
          <a:p>
            <a:pPr>
              <a:defRPr/>
            </a:pPr>
            <a:fld id="{482833C8-793D-4AF3-97C4-60BEDCC80FE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2296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29199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b="0"/>
            </a:lvl1pPr>
          </a:lstStyle>
          <a:p>
            <a:pPr>
              <a:defRPr/>
            </a:pPr>
            <a:fld id="{E13CC54F-CEC1-4A7F-936C-41E5F4596DA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580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391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032391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b="0"/>
            </a:lvl1pPr>
          </a:lstStyle>
          <a:p>
            <a:pPr>
              <a:defRPr/>
            </a:pPr>
            <a:fld id="{AFCFA1DD-782E-4D92-9F37-865880947E9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7319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b="0"/>
            </a:lvl1pPr>
          </a:lstStyle>
          <a:p>
            <a:pPr>
              <a:defRPr/>
            </a:pPr>
            <a:fld id="{3EF7EE45-39D2-4407-9AD6-A9EE7E618FD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4344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b="0"/>
            </a:lvl1pPr>
          </a:lstStyle>
          <a:p>
            <a:pPr>
              <a:defRPr/>
            </a:pPr>
            <a:fld id="{795325C0-B790-4848-8051-E57CA453FAD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878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D5F97B-0AE7-41B8-8DEA-9762C6402CA5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3337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8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73499" y="273078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8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b="0"/>
            </a:lvl1pPr>
          </a:lstStyle>
          <a:p>
            <a:pPr>
              <a:defRPr/>
            </a:pPr>
            <a:fld id="{A3C6FB8C-C163-4FDC-AE02-11D0DE73FBF5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7048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dirty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b="0"/>
            </a:lvl1pPr>
          </a:lstStyle>
          <a:p>
            <a:pPr>
              <a:defRPr/>
            </a:pPr>
            <a:fld id="{2409652C-9CAC-43AB-8A69-197AE808E67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7806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b="0"/>
            </a:lvl1pPr>
          </a:lstStyle>
          <a:p>
            <a:pPr>
              <a:defRPr/>
            </a:pPr>
            <a:fld id="{F52C946A-9CC3-4966-8848-1E369BA274E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56119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66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8" y="274666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b="0"/>
            </a:lvl1pPr>
          </a:lstStyle>
          <a:p>
            <a:pPr>
              <a:defRPr/>
            </a:pPr>
            <a:fld id="{0FA74848-38F1-4324-BDA9-066B8E691ED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91465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53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8B4FD3-B4AA-4431-A214-3B8D5051B2F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91287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D47C6-510C-4517-AF3A-ED128FF798D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26637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28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5ACC81-AA3F-440C-B95E-43822C71C235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08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29199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9DB182-1C1C-49AF-B50C-7A46CB1EC36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41478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391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391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858AA5-7419-4959-9FD6-A150D5F46DE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41088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ED8FFD-D5CB-4D4E-A410-D5EDE0DAB59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2503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28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9B8B50-3283-4AAF-9C91-239E5FB81C18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18148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D16658-810F-482D-AA37-F7BE922190D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25098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8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3499" y="273078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8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94D4ED-02BB-4DB8-B556-DE592FF4AE9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14819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dirty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6CECB0-7165-40B5-8821-1AF1B44EEC6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5285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5873FA-B0A5-477C-B73C-452286BCFB16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51700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66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8" y="274666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BE8FE1-78D4-4490-8C81-FF3032BD3E38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39853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95300" y="274666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18B348-B2EF-4189-B051-45EE10868DD5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35968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53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9AB2F-939D-4A94-B128-F6039CC12D56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08037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2A655-C5BF-40FF-9D19-004D9AEAC8C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3584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28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273A73-B088-46BF-B78D-C57F49EA801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84373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29199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8A558B-C369-4009-A502-C0B78EC3BD0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2210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29199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7B8C7-96BF-42C7-AA7E-E12365DDBD8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64919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391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391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398B1C-6A44-4B11-BABF-F5947BC7A82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56150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2A713-BCA7-4163-B920-F09A73EFDEA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51923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303337-14EE-47B7-9CE6-712FB43951B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26505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8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3499" y="273078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8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04930-DB57-4BCF-B491-4C0F9F2790F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76477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 smtClean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8B0298-A1A8-4902-A681-D504789FCFA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32811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03647-63B7-40CE-AD41-61AB690D9FB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27758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66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8" y="274666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C75F3D-D5AC-4D73-92FB-45660C39A10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2431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95303" y="1600200"/>
            <a:ext cx="4381501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5029199" y="1600200"/>
            <a:ext cx="4381501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95303" y="3938616"/>
            <a:ext cx="4381501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29199" y="3938616"/>
            <a:ext cx="4381501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58EBB-ED19-4231-A951-DC9A292EA03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44376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95300" y="274666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E8B52F-D3CF-4D1B-A01A-FDFCD12F235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36155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53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81047-35DA-40B0-93FA-4073B63BF92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571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391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391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5F470-A8DC-4A9B-BBCF-425D74C38656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04940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3CE22-4E73-434E-8D6B-FFDF0D05E5E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33190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28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DFADE-BF41-4658-A210-5E912717E36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75682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29199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A8C49-7E8C-4B60-AEE9-E9AD4DDA4AF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80127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391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391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3EF0A8-E382-48C4-BFB3-7C1B97CC03B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16063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A2677A-5F02-426B-9F55-C6CFAA5111E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56987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3FA92-C706-4D93-A20F-4802E52FBDB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14706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8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3499" y="273078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8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0310ED-F5F3-468B-AE9C-2C3435A2C6F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14778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 smtClean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A528EE-AF0B-4786-88D3-3B08F77FCA2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96124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B26C5-CF94-4807-ACA7-BFD667576E3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44362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66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8" y="274666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5180D0-D20D-4A35-8A3B-A7ABE3E057F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5242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72FC20-AAB9-4A5A-8D72-F846595B3F8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84167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95300" y="274666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793D56-5D60-4D0C-939A-F2F7C87F32E9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34511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53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b="0"/>
            </a:lvl1pPr>
          </a:lstStyle>
          <a:p>
            <a:pPr>
              <a:defRPr/>
            </a:pPr>
            <a:fld id="{CD3CFC2E-3F5A-441F-822A-1895DF86ADB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73832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b="0"/>
            </a:lvl1pPr>
          </a:lstStyle>
          <a:p>
            <a:pPr>
              <a:defRPr/>
            </a:pPr>
            <a:fld id="{6710EF43-06DE-4BF4-A2C8-B57C6341E586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15680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28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b="0"/>
            </a:lvl1pPr>
          </a:lstStyle>
          <a:p>
            <a:pPr>
              <a:defRPr/>
            </a:pPr>
            <a:fld id="{69450C2F-4FD3-4323-BF65-35C1822EC60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00639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29199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b="0"/>
            </a:lvl1pPr>
          </a:lstStyle>
          <a:p>
            <a:pPr>
              <a:defRPr/>
            </a:pPr>
            <a:fld id="{17FE692C-E108-491A-A348-A766E8CEE0D9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0120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391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032391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b="0"/>
            </a:lvl1pPr>
          </a:lstStyle>
          <a:p>
            <a:pPr>
              <a:defRPr/>
            </a:pPr>
            <a:fld id="{8E77C00F-62AD-4CEE-BF37-ACCEC738532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6695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b="0"/>
            </a:lvl1pPr>
          </a:lstStyle>
          <a:p>
            <a:pPr>
              <a:defRPr/>
            </a:pPr>
            <a:fld id="{034D40E7-EBD0-4C47-9CA3-C8057FF2CC2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05974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b="0"/>
            </a:lvl1pPr>
          </a:lstStyle>
          <a:p>
            <a:pPr>
              <a:defRPr/>
            </a:pPr>
            <a:fld id="{1AB7C0C2-5CA1-4A5C-B2D5-81F02AD3373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93943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8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73499" y="273078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8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b="0"/>
            </a:lvl1pPr>
          </a:lstStyle>
          <a:p>
            <a:pPr>
              <a:defRPr/>
            </a:pPr>
            <a:fld id="{53A720DE-38AE-424E-A940-E05EF062F685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111712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 smtClean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b="0"/>
            </a:lvl1pPr>
          </a:lstStyle>
          <a:p>
            <a:pPr>
              <a:defRPr/>
            </a:pPr>
            <a:fld id="{BF0AB30F-783F-45D7-B4DF-8BCC10F7BB6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239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450A0-5AAB-42C5-B7FC-9D66BC28C81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072836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b="0"/>
            </a:lvl1pPr>
          </a:lstStyle>
          <a:p>
            <a:pPr>
              <a:defRPr/>
            </a:pPr>
            <a:fld id="{B2D70E5F-49F1-40BA-B3A5-4ED17089F47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155956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66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8" y="274666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b="0"/>
            </a:lvl1pPr>
          </a:lstStyle>
          <a:p>
            <a:pPr>
              <a:defRPr/>
            </a:pPr>
            <a:fld id="{CB75E928-0D80-4161-8AF1-FBA53DA8FA7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81364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53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A57A59-2F31-4157-AF08-B2D3500BE46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59088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5B11A0-2AFE-4575-ACD0-F7BCB7A3B21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108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28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DB1FD-8F2A-44C6-8720-F86DFA9550C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53352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29199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A78E2-14CC-4F74-8D36-7A0DD55283A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192699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391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391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5B0A5A-0EB2-4118-BC7B-E70501E7917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132017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227200-084D-4D7D-8BA0-B0E71E13E97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2723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3A6B4D-0E22-4A8B-99D2-ED1A0AE94CE5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39891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8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3499" y="273078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8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B24999-78BE-4639-A09E-E13BD8CE8478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9094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8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3499" y="273078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8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AABB1-EB36-4E15-8A26-4BB9B5C1AC5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873049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 smtClean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97EAE5-4FCC-415B-B3BC-1F30518576A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242067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6F8267-1C3B-40B0-A77F-651FD591FF2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82749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66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8" y="274666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96B480-207B-4CD2-B6D8-C13E1292B5A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41015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95300" y="274666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CB531-C6EC-45A0-A9E5-18DC4363A29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6924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dirty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AA11A-0D89-47F1-9F85-DD32A9B681C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3269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2.w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подклад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5" descr="ГОЛОВА  и ПИРАМИДА"/>
          <p:cNvPicPr>
            <a:picLocks noChangeAspect="1" noChangeArrowheads="1"/>
          </p:cNvPicPr>
          <p:nvPr/>
        </p:nvPicPr>
        <p:blipFill>
          <a:blip r:embed="rId15">
            <a:lum bright="30000" contrast="-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53"/>
          <a:stretch>
            <a:fillRect/>
          </a:stretch>
        </p:blipFill>
        <p:spPr bwMode="auto">
          <a:xfrm>
            <a:off x="9045575" y="38100"/>
            <a:ext cx="733425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17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1988" y="6545263"/>
            <a:ext cx="2873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 b="1">
                <a:solidFill>
                  <a:schemeClr val="bg1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5625BEEC-B1FD-402A-AB44-F847343BF8C9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962" r:id="rId1"/>
    <p:sldLayoutId id="2147492963" r:id="rId2"/>
    <p:sldLayoutId id="2147492964" r:id="rId3"/>
    <p:sldLayoutId id="2147492965" r:id="rId4"/>
    <p:sldLayoutId id="2147492966" r:id="rId5"/>
    <p:sldLayoutId id="2147492967" r:id="rId6"/>
    <p:sldLayoutId id="2147492968" r:id="rId7"/>
    <p:sldLayoutId id="2147492969" r:id="rId8"/>
    <p:sldLayoutId id="2147492970" r:id="rId9"/>
    <p:sldLayoutId id="2147492971" r:id="rId10"/>
    <p:sldLayoutId id="2147492972" r:id="rId11"/>
    <p:sldLayoutId id="2147492973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Рисунок2 (копия)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904413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5" descr="ГОЛОВА  и ПИРАМИДА"/>
          <p:cNvPicPr>
            <a:picLocks noChangeAspect="1" noChangeArrowheads="1"/>
          </p:cNvPicPr>
          <p:nvPr/>
        </p:nvPicPr>
        <p:blipFill>
          <a:blip r:embed="rId14">
            <a:lum bright="100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53"/>
          <a:stretch>
            <a:fillRect/>
          </a:stretch>
        </p:blipFill>
        <p:spPr bwMode="auto">
          <a:xfrm>
            <a:off x="9045575" y="38100"/>
            <a:ext cx="733425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51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1988" y="6545263"/>
            <a:ext cx="2873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>
                <a:solidFill>
                  <a:srgbClr val="FFFFFF"/>
                </a:solidFill>
                <a:effectLst/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3D249920-9ECA-4726-9257-333EEC97EE0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0" y="692150"/>
            <a:ext cx="9906000" cy="215900"/>
          </a:xfrm>
          <a:prstGeom prst="rect">
            <a:avLst/>
          </a:prstGeom>
          <a:gradFill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35942" dir="2702029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ru-RU" altLang="ru-RU" sz="800" b="1" dirty="0" smtClean="0">
              <a:solidFill>
                <a:srgbClr val="000000"/>
              </a:solidFill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023" r:id="rId1"/>
    <p:sldLayoutId id="2147493024" r:id="rId2"/>
    <p:sldLayoutId id="2147493025" r:id="rId3"/>
    <p:sldLayoutId id="2147493026" r:id="rId4"/>
    <p:sldLayoutId id="2147493027" r:id="rId5"/>
    <p:sldLayoutId id="2147493028" r:id="rId6"/>
    <p:sldLayoutId id="2147493029" r:id="rId7"/>
    <p:sldLayoutId id="2147493030" r:id="rId8"/>
    <p:sldLayoutId id="2147493031" r:id="rId9"/>
    <p:sldLayoutId id="2147493032" r:id="rId10"/>
    <p:sldLayoutId id="214749303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подклад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5" descr="ГОЛОВА  и ПИРАМИДА"/>
          <p:cNvPicPr>
            <a:picLocks noChangeAspect="1" noChangeArrowheads="1"/>
          </p:cNvPicPr>
          <p:nvPr/>
        </p:nvPicPr>
        <p:blipFill>
          <a:blip r:embed="rId15">
            <a:lum bright="30000" contrast="-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53"/>
          <a:stretch>
            <a:fillRect/>
          </a:stretch>
        </p:blipFill>
        <p:spPr bwMode="auto">
          <a:xfrm>
            <a:off x="9045575" y="38100"/>
            <a:ext cx="733425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17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1988" y="6545263"/>
            <a:ext cx="2873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 b="1">
                <a:solidFill>
                  <a:srgbClr val="FFFFFF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627C75FB-59B1-4F78-8E07-656B3C9BD909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974" r:id="rId1"/>
    <p:sldLayoutId id="2147492975" r:id="rId2"/>
    <p:sldLayoutId id="2147492976" r:id="rId3"/>
    <p:sldLayoutId id="2147492977" r:id="rId4"/>
    <p:sldLayoutId id="2147492978" r:id="rId5"/>
    <p:sldLayoutId id="2147492979" r:id="rId6"/>
    <p:sldLayoutId id="2147492980" r:id="rId7"/>
    <p:sldLayoutId id="2147492981" r:id="rId8"/>
    <p:sldLayoutId id="2147492982" r:id="rId9"/>
    <p:sldLayoutId id="2147492983" r:id="rId10"/>
    <p:sldLayoutId id="2147492984" r:id="rId11"/>
    <p:sldLayoutId id="2147492985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 rot="5400000">
            <a:off x="4811712" y="1747838"/>
            <a:ext cx="207963" cy="9907588"/>
          </a:xfrm>
          <a:prstGeom prst="rect">
            <a:avLst/>
          </a:prstGeom>
          <a:solidFill>
            <a:srgbClr val="D3EAFD">
              <a:alpha val="59999"/>
            </a:srgbClr>
          </a:solidFill>
          <a:ln>
            <a:noFill/>
          </a:ln>
          <a:effectLst>
            <a:outerShdw dist="63500" dir="3187806" algn="ctr" rotWithShape="0">
              <a:srgbClr val="274C9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ru-RU" altLang="ru-RU" b="1" dirty="0" smtClean="0">
              <a:cs typeface="+mn-c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5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-26988"/>
            <a:ext cx="99377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2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37700" y="6386513"/>
            <a:ext cx="2873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 b="1">
                <a:solidFill>
                  <a:srgbClr val="2A5CAC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46C565C5-A4DD-447C-879F-47F62B4D06A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986" r:id="rId1"/>
    <p:sldLayoutId id="2147492987" r:id="rId2"/>
    <p:sldLayoutId id="2147492988" r:id="rId3"/>
    <p:sldLayoutId id="2147492989" r:id="rId4"/>
    <p:sldLayoutId id="2147492990" r:id="rId5"/>
    <p:sldLayoutId id="2147492991" r:id="rId6"/>
    <p:sldLayoutId id="2147492992" r:id="rId7"/>
    <p:sldLayoutId id="2147492993" r:id="rId8"/>
    <p:sldLayoutId id="2147492994" r:id="rId9"/>
    <p:sldLayoutId id="2147492995" r:id="rId10"/>
    <p:sldLayoutId id="2147492996" r:id="rId11"/>
    <p:sldLayoutId id="2147492997" r:id="rId12"/>
    <p:sldLayoutId id="2147492998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подклад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5" descr="ГОЛОВА  и ПИРАМИДА"/>
          <p:cNvPicPr>
            <a:picLocks noChangeAspect="1" noChangeArrowheads="1"/>
          </p:cNvPicPr>
          <p:nvPr/>
        </p:nvPicPr>
        <p:blipFill>
          <a:blip r:embed="rId15">
            <a:lum bright="30000" contrast="-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53"/>
          <a:stretch>
            <a:fillRect/>
          </a:stretch>
        </p:blipFill>
        <p:spPr bwMode="auto">
          <a:xfrm>
            <a:off x="9045575" y="38100"/>
            <a:ext cx="733425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17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1988" y="6545263"/>
            <a:ext cx="2873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 b="1">
                <a:solidFill>
                  <a:schemeClr val="bg1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B585A2BC-DD81-413C-8A52-47417757E96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999" r:id="rId1"/>
    <p:sldLayoutId id="2147493000" r:id="rId2"/>
    <p:sldLayoutId id="2147493001" r:id="rId3"/>
    <p:sldLayoutId id="2147493002" r:id="rId4"/>
    <p:sldLayoutId id="2147493003" r:id="rId5"/>
    <p:sldLayoutId id="2147493004" r:id="rId6"/>
    <p:sldLayoutId id="2147493005" r:id="rId7"/>
    <p:sldLayoutId id="2147493006" r:id="rId8"/>
    <p:sldLayoutId id="2147493007" r:id="rId9"/>
    <p:sldLayoutId id="2147493008" r:id="rId10"/>
    <p:sldLayoutId id="2147493009" r:id="rId11"/>
    <p:sldLayoutId id="214749301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 descr="Рисунок2 (копия)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904413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5" descr="ГОЛОВА  и ПИРАМИДА"/>
          <p:cNvPicPr>
            <a:picLocks noChangeAspect="1" noChangeArrowheads="1"/>
          </p:cNvPicPr>
          <p:nvPr/>
        </p:nvPicPr>
        <p:blipFill>
          <a:blip r:embed="rId14">
            <a:lum bright="100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53"/>
          <a:stretch>
            <a:fillRect/>
          </a:stretch>
        </p:blipFill>
        <p:spPr bwMode="auto">
          <a:xfrm>
            <a:off x="9045575" y="38100"/>
            <a:ext cx="733425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51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1988" y="6545263"/>
            <a:ext cx="2873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>
                <a:solidFill>
                  <a:srgbClr val="FFFFFF"/>
                </a:solidFill>
                <a:effectLst/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87B99B6-303F-4032-B1F1-D96B0B36F3F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0" y="692150"/>
            <a:ext cx="9906000" cy="215900"/>
          </a:xfrm>
          <a:prstGeom prst="rect">
            <a:avLst/>
          </a:prstGeom>
          <a:gradFill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35942" dir="2702029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ru-RU" altLang="ru-RU" sz="800" b="1" dirty="0" smtClean="0">
              <a:solidFill>
                <a:srgbClr val="000000"/>
              </a:solidFill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034" r:id="rId1"/>
    <p:sldLayoutId id="2147493035" r:id="rId2"/>
    <p:sldLayoutId id="2147493036" r:id="rId3"/>
    <p:sldLayoutId id="2147493037" r:id="rId4"/>
    <p:sldLayoutId id="2147493038" r:id="rId5"/>
    <p:sldLayoutId id="2147493039" r:id="rId6"/>
    <p:sldLayoutId id="2147493040" r:id="rId7"/>
    <p:sldLayoutId id="2147493041" r:id="rId8"/>
    <p:sldLayoutId id="2147493042" r:id="rId9"/>
    <p:sldLayoutId id="2147493043" r:id="rId10"/>
    <p:sldLayoutId id="214749304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 descr="подклад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5" descr="ГОЛОВА  и ПИРАМИДА"/>
          <p:cNvPicPr>
            <a:picLocks noChangeAspect="1" noChangeArrowheads="1"/>
          </p:cNvPicPr>
          <p:nvPr/>
        </p:nvPicPr>
        <p:blipFill>
          <a:blip r:embed="rId15">
            <a:lum bright="30000" contrast="-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53"/>
          <a:stretch>
            <a:fillRect/>
          </a:stretch>
        </p:blipFill>
        <p:spPr bwMode="auto">
          <a:xfrm>
            <a:off x="9045575" y="38100"/>
            <a:ext cx="733425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17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1988" y="6545263"/>
            <a:ext cx="2873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 b="1">
                <a:solidFill>
                  <a:srgbClr val="FFFFFF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E123AFDA-8DB7-4EA6-8168-D85EC656ECF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011" r:id="rId1"/>
    <p:sldLayoutId id="2147493012" r:id="rId2"/>
    <p:sldLayoutId id="2147493013" r:id="rId3"/>
    <p:sldLayoutId id="2147493014" r:id="rId4"/>
    <p:sldLayoutId id="2147493015" r:id="rId5"/>
    <p:sldLayoutId id="2147493016" r:id="rId6"/>
    <p:sldLayoutId id="2147493017" r:id="rId7"/>
    <p:sldLayoutId id="2147493018" r:id="rId8"/>
    <p:sldLayoutId id="2147493019" r:id="rId9"/>
    <p:sldLayoutId id="2147493020" r:id="rId10"/>
    <p:sldLayoutId id="2147493021" r:id="rId11"/>
    <p:sldLayoutId id="214749302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_____Microsoft_Excel_97-20031.xls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oleObject" Target="../embeddings/_____Microsoft_Excel_97-20035.xls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_____Microsoft_Excel_97-20033.xls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5" Type="http://schemas.openxmlformats.org/officeDocument/2006/relationships/chart" Target="../charts/chart1.xml"/><Relationship Id="rId10" Type="http://schemas.openxmlformats.org/officeDocument/2006/relationships/oleObject" Target="../embeddings/_____Microsoft_Excel_97-20034.xls"/><Relationship Id="rId4" Type="http://schemas.openxmlformats.org/officeDocument/2006/relationships/oleObject" Target="../embeddings/_____Microsoft_Excel_97-20032.xls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0" descr="D:\- WORKing -\ГРАФИКА\Baskground\Fon\Kollazh !\2010\1-слайд-копи-2010-4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906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776288" y="1628775"/>
            <a:ext cx="8640762" cy="34163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ru-RU" altLang="ru-RU" sz="3600" dirty="0" smtClean="0">
                <a:solidFill>
                  <a:schemeClr val="bg1"/>
                </a:solidFill>
              </a:rPr>
              <a:t>Технологический </a:t>
            </a:r>
            <a:r>
              <a:rPr lang="ru-RU" altLang="ru-RU" sz="3600" dirty="0">
                <a:solidFill>
                  <a:schemeClr val="bg1"/>
                </a:solidFill>
              </a:rPr>
              <a:t>аудит </a:t>
            </a:r>
          </a:p>
          <a:p>
            <a:pPr algn="ctr" eaLnBrk="1" hangingPunct="1">
              <a:lnSpc>
                <a:spcPct val="150000"/>
              </a:lnSpc>
            </a:pPr>
            <a:r>
              <a:rPr lang="ru-RU" altLang="ru-RU" sz="3600" dirty="0">
                <a:solidFill>
                  <a:schemeClr val="bg1"/>
                </a:solidFill>
              </a:rPr>
              <a:t>производства</a:t>
            </a:r>
          </a:p>
          <a:p>
            <a:pPr algn="ctr" eaLnBrk="1" hangingPunct="1">
              <a:lnSpc>
                <a:spcPct val="150000"/>
              </a:lnSpc>
            </a:pPr>
            <a:r>
              <a:rPr lang="ru-RU" altLang="ru-RU" sz="3600" dirty="0">
                <a:solidFill>
                  <a:schemeClr val="bg1"/>
                </a:solidFill>
              </a:rPr>
              <a:t>ООО «Рославльские тормозные системы» </a:t>
            </a:r>
          </a:p>
        </p:txBody>
      </p:sp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6124575" y="22225"/>
            <a:ext cx="3586163" cy="584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r>
              <a:rPr lang="ru-RU" altLang="ru-RU" sz="1600" b="1" dirty="0">
                <a:solidFill>
                  <a:schemeClr val="bg1"/>
                </a:solidFill>
              </a:rPr>
              <a:t>ООО «РТС»,</a:t>
            </a:r>
          </a:p>
          <a:p>
            <a:pPr algn="r" eaLnBrk="1" hangingPunct="1"/>
            <a:r>
              <a:rPr lang="ru-RU" altLang="ru-RU" sz="1600" b="1" dirty="0">
                <a:solidFill>
                  <a:schemeClr val="bg1"/>
                </a:solidFill>
              </a:rPr>
              <a:t>г. Рославль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60996" y="1858731"/>
            <a:ext cx="1210588" cy="646331"/>
          </a:xfrm>
          <a:prstGeom prst="rect">
            <a:avLst/>
          </a:prstGeom>
          <a:noFill/>
          <a:effectLst>
            <a:outerShdw blurRad="50800" dist="38100" algn="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ru-RU" altLang="ru-RU" sz="3600" dirty="0">
                <a:solidFill>
                  <a:schemeClr val="bg1"/>
                </a:solidFill>
              </a:rPr>
              <a:t>2.1.2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6" name="Picture 14" descr="Солвер проз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31763"/>
            <a:ext cx="19208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diamond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4A7173-8EF8-4187-9324-632621158D31}" type="slidenum">
              <a:rPr lang="ru-RU" smtClean="0"/>
              <a:pPr>
                <a:defRPr/>
              </a:pPr>
              <a:t>2</a:t>
            </a:fld>
            <a:endParaRPr lang="ru-RU" dirty="0"/>
          </a:p>
        </p:txBody>
      </p:sp>
      <p:sp>
        <p:nvSpPr>
          <p:cNvPr id="31748" name="Rectangle 1029"/>
          <p:cNvSpPr>
            <a:spLocks noChangeArrowheads="1"/>
          </p:cNvSpPr>
          <p:nvPr/>
        </p:nvSpPr>
        <p:spPr bwMode="auto">
          <a:xfrm>
            <a:off x="1754188" y="96838"/>
            <a:ext cx="80953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altLang="ru-RU" sz="1400" b="1" dirty="0">
                <a:solidFill>
                  <a:srgbClr val="FFFFFF"/>
                </a:solidFill>
              </a:rPr>
              <a:t>Общая </a:t>
            </a:r>
            <a:r>
              <a:rPr lang="ru-RU" altLang="ru-RU" sz="1400" b="1" dirty="0" smtClean="0">
                <a:solidFill>
                  <a:srgbClr val="FFFFFF"/>
                </a:solidFill>
              </a:rPr>
              <a:t>информация, цели проекта</a:t>
            </a:r>
            <a:r>
              <a:rPr lang="en-US" altLang="ru-RU" sz="1400" b="1" dirty="0" smtClean="0">
                <a:solidFill>
                  <a:srgbClr val="FFFFFF"/>
                </a:solidFill>
              </a:rPr>
              <a:t> </a:t>
            </a:r>
            <a:r>
              <a:rPr lang="ru-RU" altLang="ru-RU" sz="1400" b="1" dirty="0" smtClean="0">
                <a:solidFill>
                  <a:srgbClr val="FFFFFF"/>
                </a:solidFill>
              </a:rPr>
              <a:t>и предварительный анализ производства</a:t>
            </a:r>
            <a:endParaRPr lang="ru-RU" altLang="ru-RU" sz="1400" b="1" dirty="0">
              <a:solidFill>
                <a:srgbClr val="FFFFFF"/>
              </a:solidFill>
            </a:endParaRPr>
          </a:p>
        </p:txBody>
      </p:sp>
      <p:sp>
        <p:nvSpPr>
          <p:cNvPr id="26" name="Скругленный прямоугольник 25"/>
          <p:cNvSpPr/>
          <p:nvPr/>
        </p:nvSpPr>
        <p:spPr bwMode="auto">
          <a:xfrm>
            <a:off x="4664968" y="1181856"/>
            <a:ext cx="2412598" cy="1239032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381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0" r="5978" b="7376"/>
          <a:stretch/>
        </p:blipFill>
        <p:spPr bwMode="auto">
          <a:xfrm>
            <a:off x="5016873" y="1254510"/>
            <a:ext cx="1349620" cy="110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487" y="1394176"/>
            <a:ext cx="1391926" cy="82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Скругленный прямоугольник 42"/>
          <p:cNvSpPr/>
          <p:nvPr/>
        </p:nvSpPr>
        <p:spPr bwMode="auto">
          <a:xfrm>
            <a:off x="7401272" y="1181856"/>
            <a:ext cx="2340590" cy="1175780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381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4" name="Скругленный прямоугольник 43"/>
          <p:cNvSpPr/>
          <p:nvPr/>
        </p:nvSpPr>
        <p:spPr bwMode="auto">
          <a:xfrm>
            <a:off x="4969917" y="893824"/>
            <a:ext cx="1775730" cy="3600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Аппараты пневматического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800" b="1" dirty="0" smtClean="0"/>
              <a:t>тормозного привода</a:t>
            </a:r>
            <a:endParaRPr kumimoji="0" lang="ru-RU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5" name="Скругленный прямоугольник 44"/>
          <p:cNvSpPr/>
          <p:nvPr/>
        </p:nvSpPr>
        <p:spPr bwMode="auto">
          <a:xfrm>
            <a:off x="7645798" y="893824"/>
            <a:ext cx="1775730" cy="3600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Нормали, метизы</a:t>
            </a:r>
          </a:p>
        </p:txBody>
      </p:sp>
      <p:sp>
        <p:nvSpPr>
          <p:cNvPr id="46" name="Скругленный прямоугольник 45"/>
          <p:cNvSpPr/>
          <p:nvPr/>
        </p:nvSpPr>
        <p:spPr bwMode="auto">
          <a:xfrm>
            <a:off x="6399074" y="548680"/>
            <a:ext cx="1775730" cy="3600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Впускаемая продукция</a:t>
            </a:r>
          </a:p>
        </p:txBody>
      </p:sp>
      <p:sp>
        <p:nvSpPr>
          <p:cNvPr id="47" name="Скругленный прямоугольник 46"/>
          <p:cNvSpPr/>
          <p:nvPr/>
        </p:nvSpPr>
        <p:spPr bwMode="auto">
          <a:xfrm>
            <a:off x="124044" y="855910"/>
            <a:ext cx="3964858" cy="2471975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381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ru-RU" b="1" dirty="0"/>
              <a:t>Формирование направлений проектных работ, реализация которых позволит выполнить перспективный производственный план выпуска </a:t>
            </a:r>
            <a:r>
              <a:rPr lang="en-US" b="1" dirty="0"/>
              <a:t> </a:t>
            </a:r>
            <a:r>
              <a:rPr lang="ru-RU" b="1" dirty="0"/>
              <a:t>тормозной аппаратуры и нормалей с конкурентным уровнем себестоимости продукции</a:t>
            </a:r>
            <a:r>
              <a:rPr lang="ru-RU" b="1" dirty="0" smtClean="0"/>
              <a:t>.</a:t>
            </a:r>
          </a:p>
          <a:p>
            <a:pPr algn="just"/>
            <a:endParaRPr lang="ru-RU" b="1" dirty="0" smtClean="0"/>
          </a:p>
          <a:p>
            <a:pPr marL="352425" indent="-171450" algn="just">
              <a:buFont typeface="Wingdings" panose="05000000000000000000" pitchFamily="2" charset="2"/>
              <a:buChar char="Ø"/>
            </a:pPr>
            <a:r>
              <a:rPr lang="ru-RU" dirty="0"/>
              <a:t>Под перспективным производственным планом понимается увеличение выпуска продукции </a:t>
            </a:r>
            <a:r>
              <a:rPr lang="ru-RU" dirty="0" smtClean="0"/>
              <a:t>тормозной аппаратуры (</a:t>
            </a:r>
            <a:r>
              <a:rPr lang="ru-RU" b="1" dirty="0" smtClean="0"/>
              <a:t>ТА</a:t>
            </a:r>
            <a:r>
              <a:rPr lang="ru-RU" dirty="0" smtClean="0"/>
              <a:t>) </a:t>
            </a:r>
            <a:r>
              <a:rPr lang="ru-RU" dirty="0"/>
              <a:t>на </a:t>
            </a:r>
            <a:r>
              <a:rPr lang="ru-RU" dirty="0" smtClean="0"/>
              <a:t>25%, </a:t>
            </a:r>
            <a:r>
              <a:rPr lang="ru-RU" dirty="0"/>
              <a:t>по </a:t>
            </a:r>
            <a:r>
              <a:rPr lang="ru-RU" dirty="0" smtClean="0"/>
              <a:t>нормалям (</a:t>
            </a:r>
            <a:r>
              <a:rPr lang="ru-RU" b="1" dirty="0" smtClean="0"/>
              <a:t>Н</a:t>
            </a:r>
            <a:r>
              <a:rPr lang="ru-RU" dirty="0" smtClean="0"/>
              <a:t>) </a:t>
            </a:r>
            <a:r>
              <a:rPr lang="ru-RU" dirty="0"/>
              <a:t>на </a:t>
            </a:r>
            <a:r>
              <a:rPr lang="ru-RU" dirty="0" smtClean="0"/>
              <a:t>100%, </a:t>
            </a:r>
            <a:r>
              <a:rPr lang="ru-RU" dirty="0"/>
              <a:t>по сравнению с 2017 годом.</a:t>
            </a:r>
          </a:p>
          <a:p>
            <a:pPr marL="180975" algn="just"/>
            <a:endParaRPr lang="ru-RU" dirty="0"/>
          </a:p>
          <a:p>
            <a:pPr marL="352425" indent="-171450" algn="just">
              <a:buFont typeface="Wingdings" panose="05000000000000000000" pitchFamily="2" charset="2"/>
              <a:buChar char="Ø"/>
            </a:pPr>
            <a:r>
              <a:rPr lang="ru-RU" dirty="0"/>
              <a:t>Под конкурентным уровнем себестоимости понимается снижение уровня себестоимости от уровня показателя 2016 г. не менее чем на </a:t>
            </a:r>
            <a:r>
              <a:rPr lang="ru-RU" dirty="0" smtClean="0"/>
              <a:t>25%.</a:t>
            </a:r>
            <a:endParaRPr lang="ru-RU" b="1" dirty="0"/>
          </a:p>
        </p:txBody>
      </p:sp>
      <p:sp>
        <p:nvSpPr>
          <p:cNvPr id="48" name="Скругленный прямоугольник 47"/>
          <p:cNvSpPr/>
          <p:nvPr/>
        </p:nvSpPr>
        <p:spPr bwMode="auto">
          <a:xfrm>
            <a:off x="1218209" y="548680"/>
            <a:ext cx="1775730" cy="3600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Цель и задачи</a:t>
            </a:r>
            <a:r>
              <a:rPr kumimoji="0" lang="ru-RU" sz="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проекта</a:t>
            </a:r>
            <a:endParaRPr kumimoji="0" lang="ru-RU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9" name="Скругленный прямоугольник 48"/>
          <p:cNvSpPr/>
          <p:nvPr/>
        </p:nvSpPr>
        <p:spPr bwMode="auto">
          <a:xfrm>
            <a:off x="4160912" y="2715606"/>
            <a:ext cx="5688632" cy="1217450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381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ru-RU" altLang="ru-RU" dirty="0"/>
              <a:t>Общая производственная </a:t>
            </a:r>
            <a:r>
              <a:rPr lang="ru-RU" altLang="ru-RU" dirty="0" smtClean="0"/>
              <a:t>площадь: </a:t>
            </a:r>
            <a:r>
              <a:rPr lang="ru-RU" altLang="ru-RU" dirty="0"/>
              <a:t>164 </a:t>
            </a:r>
            <a:r>
              <a:rPr lang="ru-RU" altLang="ru-RU" dirty="0" smtClean="0"/>
              <a:t>680 м².</a:t>
            </a:r>
          </a:p>
          <a:p>
            <a:r>
              <a:rPr lang="ru-RU" altLang="ru-RU" dirty="0" smtClean="0"/>
              <a:t>Общая численность: </a:t>
            </a:r>
            <a:r>
              <a:rPr lang="ru-RU" altLang="ru-RU" dirty="0"/>
              <a:t>1 </a:t>
            </a:r>
            <a:r>
              <a:rPr lang="ru-RU" altLang="ru-RU" dirty="0" smtClean="0"/>
              <a:t>023 чел.;</a:t>
            </a:r>
            <a:endParaRPr lang="ru-RU" altLang="ru-RU" dirty="0"/>
          </a:p>
          <a:p>
            <a:r>
              <a:rPr lang="ru-RU" altLang="ru-RU" dirty="0"/>
              <a:t>                  в т.ч. </a:t>
            </a:r>
            <a:r>
              <a:rPr lang="ru-RU" altLang="ru-RU" dirty="0" smtClean="0"/>
              <a:t>Основные производственные рабочие:  316 чел.</a:t>
            </a:r>
            <a:endParaRPr lang="ru-RU" altLang="ru-RU" dirty="0"/>
          </a:p>
          <a:p>
            <a:r>
              <a:rPr lang="ru-RU" altLang="ru-RU" dirty="0"/>
              <a:t>Количество </a:t>
            </a:r>
            <a:r>
              <a:rPr lang="ru-RU" altLang="ru-RU" dirty="0" smtClean="0"/>
              <a:t>оборудования: 1571 ед.</a:t>
            </a:r>
            <a:endParaRPr lang="ru-RU" altLang="ru-RU" dirty="0"/>
          </a:p>
          <a:p>
            <a:r>
              <a:rPr lang="ru-RU" altLang="ru-RU" dirty="0"/>
              <a:t>Характеристика выпускаемой продукции: </a:t>
            </a:r>
          </a:p>
          <a:p>
            <a:r>
              <a:rPr lang="ru-RU" altLang="ru-RU" dirty="0" smtClean="0"/>
              <a:t>     </a:t>
            </a:r>
            <a:r>
              <a:rPr lang="ru-RU" altLang="ru-RU" dirty="0"/>
              <a:t>более 1600 наименований и типов крепежных изделий;</a:t>
            </a:r>
          </a:p>
          <a:p>
            <a:r>
              <a:rPr lang="ru-RU" altLang="ru-RU" dirty="0" smtClean="0"/>
              <a:t>     </a:t>
            </a:r>
            <a:r>
              <a:rPr lang="ru-RU" altLang="ru-RU" dirty="0"/>
              <a:t>более 110 модификаций </a:t>
            </a:r>
            <a:r>
              <a:rPr lang="ru-RU" altLang="ru-RU" dirty="0" smtClean="0"/>
              <a:t>аппаратов пневматического тормозного привода.</a:t>
            </a:r>
            <a:endParaRPr lang="ru-RU" altLang="ru-RU" dirty="0"/>
          </a:p>
          <a:p>
            <a:endParaRPr lang="ru-RU" b="1" dirty="0"/>
          </a:p>
        </p:txBody>
      </p:sp>
      <p:sp>
        <p:nvSpPr>
          <p:cNvPr id="50" name="Скругленный прямоугольник 49"/>
          <p:cNvSpPr/>
          <p:nvPr/>
        </p:nvSpPr>
        <p:spPr bwMode="auto">
          <a:xfrm>
            <a:off x="5731628" y="2423542"/>
            <a:ext cx="3350321" cy="3600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800" b="1" dirty="0"/>
              <a:t>Общая информация по корпусам </a:t>
            </a:r>
          </a:p>
          <a:p>
            <a:pPr algn="ctr" eaLnBrk="1" hangingPunct="1"/>
            <a:r>
              <a:rPr lang="ru-RU" altLang="ru-RU" sz="800" b="1" dirty="0"/>
              <a:t>тормозной аппаратуры (ТА) и нормалей (</a:t>
            </a:r>
            <a:r>
              <a:rPr lang="ru-RU" altLang="ru-RU" sz="800" b="1" dirty="0" smtClean="0"/>
              <a:t>Н)</a:t>
            </a:r>
            <a:endParaRPr kumimoji="0" lang="ru-RU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3" name="TextBox 1"/>
          <p:cNvSpPr txBox="1">
            <a:spLocks noChangeArrowheads="1"/>
          </p:cNvSpPr>
          <p:nvPr/>
        </p:nvSpPr>
        <p:spPr bwMode="auto">
          <a:xfrm>
            <a:off x="148562" y="4066190"/>
            <a:ext cx="9340941" cy="29891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 sz="800" b="1">
                <a:solidFill>
                  <a:schemeClr val="dk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cs typeface="+mn-cs"/>
              </a:defRPr>
            </a:lvl9pPr>
          </a:lstStyle>
          <a:p>
            <a:r>
              <a:rPr lang="ru-RU" altLang="ru-RU" sz="1000" dirty="0" smtClean="0"/>
              <a:t>Анализ текущего производства</a:t>
            </a:r>
            <a:endParaRPr lang="ru-RU" altLang="ru-RU" sz="1000" dirty="0"/>
          </a:p>
        </p:txBody>
      </p:sp>
      <p:sp>
        <p:nvSpPr>
          <p:cNvPr id="56" name="Номер слайда 1"/>
          <p:cNvSpPr txBox="1">
            <a:spLocks/>
          </p:cNvSpPr>
          <p:nvPr/>
        </p:nvSpPr>
        <p:spPr bwMode="auto">
          <a:xfrm>
            <a:off x="9537700" y="6386513"/>
            <a:ext cx="2873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34D371BD-CEF8-4D66-BF2E-736F11220DB9}" type="slidenum">
              <a:rPr lang="ru-RU" smtClean="0">
                <a:solidFill>
                  <a:srgbClr val="2A5CAC"/>
                </a:solidFill>
              </a:rPr>
              <a:pPr eaLnBrk="1" hangingPunct="1">
                <a:defRPr/>
              </a:pPr>
              <a:t>2</a:t>
            </a:fld>
            <a:endParaRPr lang="ru-RU" dirty="0" smtClean="0">
              <a:solidFill>
                <a:srgbClr val="2A5CAC"/>
              </a:solidFill>
            </a:endParaRPr>
          </a:p>
        </p:txBody>
      </p:sp>
      <p:sp>
        <p:nvSpPr>
          <p:cNvPr id="58" name="Надпись 2"/>
          <p:cNvSpPr txBox="1">
            <a:spLocks noChangeArrowheads="1"/>
          </p:cNvSpPr>
          <p:nvPr/>
        </p:nvSpPr>
        <p:spPr bwMode="auto">
          <a:xfrm>
            <a:off x="6032844" y="4339842"/>
            <a:ext cx="3529012" cy="33855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 sz="800" b="1">
                <a:solidFill>
                  <a:schemeClr val="dk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cs typeface="+mn-cs"/>
              </a:defRPr>
            </a:lvl9pPr>
          </a:lstStyle>
          <a:p>
            <a:r>
              <a:rPr lang="ru-RU" altLang="ru-RU" dirty="0"/>
              <a:t>Загрузка технологического оборудования </a:t>
            </a:r>
            <a:endParaRPr lang="ru-RU" altLang="ru-RU" dirty="0" smtClean="0"/>
          </a:p>
          <a:p>
            <a:r>
              <a:rPr lang="ru-RU" altLang="ru-RU" dirty="0" smtClean="0"/>
              <a:t>по </a:t>
            </a:r>
            <a:r>
              <a:rPr lang="ru-RU" altLang="ru-RU" dirty="0"/>
              <a:t>переделам (в 1 смену)</a:t>
            </a:r>
          </a:p>
        </p:txBody>
      </p:sp>
      <p:graphicFrame>
        <p:nvGraphicFramePr>
          <p:cNvPr id="62" name="Диаграмма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0184276"/>
              </p:ext>
            </p:extLst>
          </p:nvPr>
        </p:nvGraphicFramePr>
        <p:xfrm>
          <a:off x="5926401" y="4618809"/>
          <a:ext cx="3635455" cy="201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6" r:id="rId6" imgW="3834716" imgH="2810500" progId="Excel.Chart.8">
                  <p:embed/>
                </p:oleObj>
              </mc:Choice>
              <mc:Fallback>
                <p:oleObj r:id="rId6" imgW="3834716" imgH="2810500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6401" y="4618809"/>
                        <a:ext cx="3635455" cy="20162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4"/>
          <p:cNvSpPr txBox="1">
            <a:spLocks noChangeArrowheads="1"/>
          </p:cNvSpPr>
          <p:nvPr/>
        </p:nvSpPr>
        <p:spPr bwMode="auto">
          <a:xfrm>
            <a:off x="24418" y="5841062"/>
            <a:ext cx="701257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ru-RU" altLang="ru-RU" sz="1050" b="1" dirty="0" smtClean="0">
                <a:solidFill>
                  <a:srgbClr val="FF0000"/>
                </a:solidFill>
              </a:rPr>
              <a:t>Выводы</a:t>
            </a:r>
            <a:r>
              <a:rPr lang="ru-RU" altLang="ru-RU" sz="1050" b="1" dirty="0" smtClean="0"/>
              <a:t>:</a:t>
            </a:r>
          </a:p>
          <a:p>
            <a:pPr marL="171450" indent="-171450" eaLnBrk="1" hangingPunct="1">
              <a:buFont typeface="Wingdings" panose="05000000000000000000" pitchFamily="2" charset="2"/>
              <a:buChar char="Ø"/>
              <a:defRPr/>
            </a:pPr>
            <a:r>
              <a:rPr lang="ru-RU" altLang="ru-RU" sz="1050" dirty="0" smtClean="0"/>
              <a:t>Большой физический износ оборудования (около 93 %).</a:t>
            </a:r>
          </a:p>
          <a:p>
            <a:pPr marL="171450" indent="-171450" eaLnBrk="1" hangingPunct="1">
              <a:buFont typeface="Wingdings" panose="05000000000000000000" pitchFamily="2" charset="2"/>
              <a:buChar char="Ø"/>
              <a:defRPr/>
            </a:pPr>
            <a:r>
              <a:rPr lang="ru-RU" altLang="ru-RU" sz="1050" dirty="0" smtClean="0"/>
              <a:t>Большинство основных рабочих предпенсионного возраста.</a:t>
            </a:r>
          </a:p>
          <a:p>
            <a:pPr marL="171450" indent="-171450" eaLnBrk="1" hangingPunct="1">
              <a:buFont typeface="Wingdings" panose="05000000000000000000" pitchFamily="2" charset="2"/>
              <a:buChar char="Ø"/>
              <a:defRPr/>
            </a:pPr>
            <a:r>
              <a:rPr lang="ru-RU" altLang="ru-RU" sz="1050" dirty="0" smtClean="0"/>
              <a:t>Низкая загрузка оборудования и избыточные производственные мощности.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0" t="25781" r="44293" b="44049"/>
          <a:stretch/>
        </p:blipFill>
        <p:spPr bwMode="auto">
          <a:xfrm>
            <a:off x="478647" y="4645604"/>
            <a:ext cx="2066205" cy="1222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Скругленный прямоугольник 54"/>
          <p:cNvSpPr/>
          <p:nvPr/>
        </p:nvSpPr>
        <p:spPr bwMode="auto">
          <a:xfrm>
            <a:off x="128465" y="4509119"/>
            <a:ext cx="2592288" cy="1331943"/>
          </a:xfrm>
          <a:prstGeom prst="roundRect">
            <a:avLst>
              <a:gd name="adj" fmla="val 4732"/>
            </a:avLst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381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7" name="Надпись 2"/>
          <p:cNvSpPr txBox="1">
            <a:spLocks noChangeArrowheads="1"/>
          </p:cNvSpPr>
          <p:nvPr/>
        </p:nvSpPr>
        <p:spPr bwMode="auto">
          <a:xfrm>
            <a:off x="272480" y="4339842"/>
            <a:ext cx="2158175" cy="33855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 sz="800" b="1">
                <a:solidFill>
                  <a:schemeClr val="dk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cs typeface="+mn-cs"/>
              </a:defRPr>
            </a:lvl9pPr>
          </a:lstStyle>
          <a:p>
            <a:r>
              <a:rPr lang="ru-RU" altLang="ru-RU" dirty="0"/>
              <a:t> Возрастной анализ </a:t>
            </a:r>
            <a:endParaRPr lang="ru-RU" altLang="ru-RU" dirty="0" smtClean="0"/>
          </a:p>
          <a:p>
            <a:r>
              <a:rPr lang="ru-RU" altLang="ru-RU" dirty="0" smtClean="0"/>
              <a:t>технологического  </a:t>
            </a:r>
            <a:r>
              <a:rPr lang="ru-RU" altLang="ru-RU" dirty="0"/>
              <a:t>оборудования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1" t="48355" r="17883" b="22232"/>
          <a:stretch/>
        </p:blipFill>
        <p:spPr bwMode="auto">
          <a:xfrm>
            <a:off x="3134075" y="4509118"/>
            <a:ext cx="2646459" cy="1431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Скругленный прямоугольник 53"/>
          <p:cNvSpPr/>
          <p:nvPr/>
        </p:nvSpPr>
        <p:spPr bwMode="auto">
          <a:xfrm>
            <a:off x="3010468" y="4509119"/>
            <a:ext cx="2950643" cy="1440161"/>
          </a:xfrm>
          <a:prstGeom prst="roundRect">
            <a:avLst>
              <a:gd name="adj" fmla="val 4732"/>
            </a:avLst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381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0" name="Надпись 2"/>
          <p:cNvSpPr txBox="1">
            <a:spLocks noChangeArrowheads="1"/>
          </p:cNvSpPr>
          <p:nvPr/>
        </p:nvSpPr>
        <p:spPr bwMode="auto">
          <a:xfrm>
            <a:off x="3045629" y="4334122"/>
            <a:ext cx="2880319" cy="231412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algn="ctr">
              <a:defRPr sz="800" b="1">
                <a:solidFill>
                  <a:schemeClr val="dk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cs typeface="+mn-cs"/>
              </a:defRPr>
            </a:lvl9pPr>
          </a:lstStyle>
          <a:p>
            <a:r>
              <a:rPr lang="ru-RU" altLang="ru-RU" dirty="0"/>
              <a:t> Возрастной анализ </a:t>
            </a:r>
            <a:r>
              <a:rPr lang="ru-RU" altLang="ru-RU" dirty="0" smtClean="0"/>
              <a:t>основных рабочих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5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19D54210-E44E-47D5-BBDC-00D7F90CA392}" type="slidenum">
              <a:rPr lang="ru-RU" smtClean="0">
                <a:solidFill>
                  <a:srgbClr val="2A5CAC"/>
                </a:solidFill>
              </a:rPr>
              <a:pPr eaLnBrk="1" hangingPunct="1">
                <a:defRPr/>
              </a:pPr>
              <a:t>3</a:t>
            </a:fld>
            <a:endParaRPr lang="ru-RU" dirty="0" smtClean="0">
              <a:solidFill>
                <a:srgbClr val="2A5CAC"/>
              </a:solidFill>
            </a:endParaRPr>
          </a:p>
        </p:txBody>
      </p:sp>
      <p:sp>
        <p:nvSpPr>
          <p:cNvPr id="33795" name="Rectangle 5"/>
          <p:cNvSpPr txBox="1">
            <a:spLocks noGrp="1" noChangeArrowheads="1"/>
          </p:cNvSpPr>
          <p:nvPr/>
        </p:nvSpPr>
        <p:spPr bwMode="auto">
          <a:xfrm>
            <a:off x="9537700" y="6386513"/>
            <a:ext cx="2873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fld id="{3B51F06A-FC10-48CC-B0C8-643EA41F547C}" type="slidenum">
              <a:rPr lang="ru-RU" altLang="ru-RU" b="1">
                <a:solidFill>
                  <a:srgbClr val="2A5CAC"/>
                </a:solidFill>
              </a:rPr>
              <a:pPr algn="ctr" eaLnBrk="1" hangingPunct="1"/>
              <a:t>3</a:t>
            </a:fld>
            <a:endParaRPr lang="ru-RU" altLang="ru-RU" b="1" dirty="0">
              <a:solidFill>
                <a:srgbClr val="2A5CAC"/>
              </a:solidFill>
            </a:endParaRPr>
          </a:p>
        </p:txBody>
      </p:sp>
      <p:sp>
        <p:nvSpPr>
          <p:cNvPr id="33796" name="Rectangle 1029"/>
          <p:cNvSpPr>
            <a:spLocks noChangeArrowheads="1"/>
          </p:cNvSpPr>
          <p:nvPr/>
        </p:nvSpPr>
        <p:spPr bwMode="auto">
          <a:xfrm>
            <a:off x="1871663" y="96838"/>
            <a:ext cx="6537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altLang="ru-RU" sz="1400" b="1" dirty="0" smtClean="0">
                <a:solidFill>
                  <a:srgbClr val="FFFFFF"/>
                </a:solidFill>
              </a:rPr>
              <a:t>Анализ структуры себестоимости</a:t>
            </a:r>
            <a:endParaRPr lang="ru-RU" altLang="ru-RU" sz="1400" b="1" dirty="0">
              <a:solidFill>
                <a:srgbClr val="FFFFFF"/>
              </a:solidFill>
            </a:endParaRPr>
          </a:p>
        </p:txBody>
      </p:sp>
      <p:sp>
        <p:nvSpPr>
          <p:cNvPr id="24" name="Надпись 2"/>
          <p:cNvSpPr txBox="1">
            <a:spLocks noChangeArrowheads="1"/>
          </p:cNvSpPr>
          <p:nvPr/>
        </p:nvSpPr>
        <p:spPr bwMode="auto">
          <a:xfrm>
            <a:off x="3711109" y="508593"/>
            <a:ext cx="61769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ru-RU" altLang="ru-RU" sz="1200" b="1" dirty="0" smtClean="0">
                <a:solidFill>
                  <a:srgbClr val="FF0000"/>
                </a:solidFill>
                <a:latin typeface="+mn-lt"/>
                <a:ea typeface="Calibri" pitchFamily="34" charset="0"/>
                <a:cs typeface="Times New Roman" pitchFamily="18" charset="0"/>
              </a:rPr>
              <a:t>Анализ накладных расходов</a:t>
            </a:r>
          </a:p>
          <a:p>
            <a:pPr algn="ctr" eaLnBrk="1" hangingPunct="1">
              <a:spcBef>
                <a:spcPts val="0"/>
              </a:spcBef>
              <a:defRPr/>
            </a:pPr>
            <a:r>
              <a:rPr lang="ru-RU" altLang="ru-RU" b="1" dirty="0" smtClean="0">
                <a:solidFill>
                  <a:srgbClr val="000000"/>
                </a:solidFill>
                <a:latin typeface="+mn-lt"/>
                <a:ea typeface="Calibri" pitchFamily="34" charset="0"/>
                <a:cs typeface="Times New Roman" pitchFamily="18" charset="0"/>
              </a:rPr>
              <a:t>Структура общепроизводственных расходов (ОПР) по производствам</a:t>
            </a:r>
            <a:endParaRPr lang="ru-RU" altLang="ru-RU" b="1" dirty="0">
              <a:solidFill>
                <a:srgbClr val="000000"/>
              </a:solidFill>
              <a:latin typeface="+mn-lt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3799" name="TextBox 2"/>
          <p:cNvSpPr txBox="1">
            <a:spLocks noChangeArrowheads="1"/>
          </p:cNvSpPr>
          <p:nvPr/>
        </p:nvSpPr>
        <p:spPr bwMode="auto">
          <a:xfrm>
            <a:off x="4628357" y="907257"/>
            <a:ext cx="7604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b="1" dirty="0"/>
              <a:t>Нормали</a:t>
            </a:r>
          </a:p>
        </p:txBody>
      </p:sp>
      <p:sp>
        <p:nvSpPr>
          <p:cNvPr id="33800" name="TextBox 25"/>
          <p:cNvSpPr txBox="1">
            <a:spLocks noChangeArrowheads="1"/>
          </p:cNvSpPr>
          <p:nvPr/>
        </p:nvSpPr>
        <p:spPr bwMode="auto">
          <a:xfrm>
            <a:off x="7833319" y="938213"/>
            <a:ext cx="16414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b="1" dirty="0"/>
              <a:t>Тормозная аппаратура</a:t>
            </a:r>
          </a:p>
        </p:txBody>
      </p:sp>
      <p:graphicFrame>
        <p:nvGraphicFramePr>
          <p:cNvPr id="33801" name="Диаграмма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9342703"/>
              </p:ext>
            </p:extLst>
          </p:nvPr>
        </p:nvGraphicFramePr>
        <p:xfrm>
          <a:off x="3351163" y="1030288"/>
          <a:ext cx="3578324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74" r:id="rId4" imgW="3737172" imgH="2554445" progId="Excel.Chart.8">
                  <p:embed/>
                </p:oleObj>
              </mc:Choice>
              <mc:Fallback>
                <p:oleObj r:id="rId4" imgW="3737172" imgH="2554445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1163" y="1030288"/>
                        <a:ext cx="3578324" cy="244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2" name="Диаграмма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2493748"/>
              </p:ext>
            </p:extLst>
          </p:nvPr>
        </p:nvGraphicFramePr>
        <p:xfrm>
          <a:off x="6249144" y="1153320"/>
          <a:ext cx="3992712" cy="2375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75" r:id="rId7" imgW="4237087" imgH="2487384" progId="Excel.Chart.8">
                  <p:embed/>
                </p:oleObj>
              </mc:Choice>
              <mc:Fallback>
                <p:oleObj r:id="rId7" imgW="4237087" imgH="2487384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9144" y="1153320"/>
                        <a:ext cx="3992712" cy="23755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3" name="Прямоугольник 4"/>
          <p:cNvSpPr>
            <a:spLocks noChangeArrowheads="1"/>
          </p:cNvSpPr>
          <p:nvPr/>
        </p:nvSpPr>
        <p:spPr bwMode="auto">
          <a:xfrm>
            <a:off x="3702144" y="4005064"/>
            <a:ext cx="61769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ts val="450"/>
              </a:spcBef>
            </a:pPr>
            <a:r>
              <a:rPr lang="ru-RU" altLang="ru-RU" b="1" dirty="0">
                <a:solidFill>
                  <a:srgbClr val="000000"/>
                </a:solidFill>
                <a:ea typeface="Calibri" pitchFamily="34" charset="0"/>
                <a:cs typeface="Times New Roman" pitchFamily="18" charset="0"/>
              </a:rPr>
              <a:t>Структура </a:t>
            </a:r>
            <a:r>
              <a:rPr lang="ru-RU" altLang="ru-RU" b="1" dirty="0" smtClean="0">
                <a:solidFill>
                  <a:srgbClr val="000000"/>
                </a:solidFill>
                <a:ea typeface="Calibri" pitchFamily="34" charset="0"/>
                <a:cs typeface="Times New Roman" pitchFamily="18" charset="0"/>
              </a:rPr>
              <a:t>общехозяйственных расходов (ОХР) </a:t>
            </a:r>
            <a:r>
              <a:rPr lang="ru-RU" altLang="ru-RU" b="1" dirty="0">
                <a:solidFill>
                  <a:srgbClr val="000000"/>
                </a:solidFill>
                <a:ea typeface="Calibri" pitchFamily="34" charset="0"/>
                <a:cs typeface="Times New Roman" pitchFamily="18" charset="0"/>
              </a:rPr>
              <a:t>по производствам</a:t>
            </a:r>
          </a:p>
        </p:txBody>
      </p:sp>
      <p:sp>
        <p:nvSpPr>
          <p:cNvPr id="33804" name="TextBox 30"/>
          <p:cNvSpPr txBox="1">
            <a:spLocks noChangeArrowheads="1"/>
          </p:cNvSpPr>
          <p:nvPr/>
        </p:nvSpPr>
        <p:spPr bwMode="auto">
          <a:xfrm>
            <a:off x="5008563" y="4152133"/>
            <a:ext cx="7604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b="1" dirty="0"/>
              <a:t>Нормали</a:t>
            </a:r>
          </a:p>
        </p:txBody>
      </p:sp>
      <p:sp>
        <p:nvSpPr>
          <p:cNvPr id="33805" name="TextBox 31"/>
          <p:cNvSpPr txBox="1">
            <a:spLocks noChangeArrowheads="1"/>
          </p:cNvSpPr>
          <p:nvPr/>
        </p:nvSpPr>
        <p:spPr bwMode="auto">
          <a:xfrm>
            <a:off x="7688263" y="4152133"/>
            <a:ext cx="16414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b="1" dirty="0"/>
              <a:t>Тормозная аппаратура</a:t>
            </a:r>
          </a:p>
        </p:txBody>
      </p:sp>
      <p:graphicFrame>
        <p:nvGraphicFramePr>
          <p:cNvPr id="33806" name="Диаграмма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9426283"/>
              </p:ext>
            </p:extLst>
          </p:nvPr>
        </p:nvGraphicFramePr>
        <p:xfrm>
          <a:off x="3512840" y="4152133"/>
          <a:ext cx="3456385" cy="2167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76" r:id="rId10" imgW="3529890" imgH="2194750" progId="Excel.Chart.8">
                  <p:embed/>
                </p:oleObj>
              </mc:Choice>
              <mc:Fallback>
                <p:oleObj r:id="rId10" imgW="3529890" imgH="2194750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2840" y="4152133"/>
                        <a:ext cx="3456385" cy="21677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7" name="Диаграмма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5375517"/>
              </p:ext>
            </p:extLst>
          </p:nvPr>
        </p:nvGraphicFramePr>
        <p:xfrm>
          <a:off x="6777038" y="4393039"/>
          <a:ext cx="3111033" cy="2091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77" r:id="rId13" imgW="3176291" imgH="2188654" progId="Excel.Chart.8">
                  <p:embed/>
                </p:oleObj>
              </mc:Choice>
              <mc:Fallback>
                <p:oleObj r:id="rId13" imgW="3176291" imgH="2188654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7038" y="4393039"/>
                        <a:ext cx="3111033" cy="20918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8" name="Прямоугольник 1"/>
          <p:cNvSpPr>
            <a:spLocks noChangeArrowheads="1"/>
          </p:cNvSpPr>
          <p:nvPr/>
        </p:nvSpPr>
        <p:spPr bwMode="auto">
          <a:xfrm>
            <a:off x="-591616" y="508593"/>
            <a:ext cx="426350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1" algn="ctr" eaLnBrk="1" hangingPunct="1"/>
            <a:r>
              <a:rPr lang="ru-RU" altLang="ru-RU" sz="1400" b="1" dirty="0">
                <a:solidFill>
                  <a:srgbClr val="FF0000"/>
                </a:solidFill>
              </a:rPr>
              <a:t>Анализ текущей </a:t>
            </a:r>
            <a:r>
              <a:rPr lang="ru-RU" altLang="ru-RU" sz="1400" b="1" dirty="0" smtClean="0">
                <a:solidFill>
                  <a:srgbClr val="FF0000"/>
                </a:solidFill>
              </a:rPr>
              <a:t>себестоимости производств тормозной аппаратуры и нормалей</a:t>
            </a:r>
            <a:endParaRPr lang="ru-RU" altLang="ru-RU" sz="1400" b="1" dirty="0">
              <a:solidFill>
                <a:srgbClr val="FF0000"/>
              </a:solidFill>
            </a:endParaRPr>
          </a:p>
        </p:txBody>
      </p:sp>
      <p:sp>
        <p:nvSpPr>
          <p:cNvPr id="33810" name="TextBox 2"/>
          <p:cNvSpPr txBox="1">
            <a:spLocks noChangeArrowheads="1"/>
          </p:cNvSpPr>
          <p:nvPr/>
        </p:nvSpPr>
        <p:spPr bwMode="auto">
          <a:xfrm>
            <a:off x="92075" y="3512145"/>
            <a:ext cx="36004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28600" indent="-228600" eaLnBrk="1" hangingPunct="1">
              <a:buFont typeface="Wingdings" panose="05000000000000000000" pitchFamily="2" charset="2"/>
              <a:buChar char="Ø"/>
              <a:defRPr/>
            </a:pPr>
            <a:r>
              <a:rPr lang="ru-RU" altLang="ru-RU" dirty="0" smtClean="0"/>
              <a:t>Затраты на материал оптимизированы и их снижение невозможно.</a:t>
            </a:r>
          </a:p>
          <a:p>
            <a:pPr marL="228600" indent="-228600" eaLnBrk="1" hangingPunct="1">
              <a:buFont typeface="Wingdings" panose="05000000000000000000" pitchFamily="2" charset="2"/>
              <a:buChar char="Ø"/>
              <a:defRPr/>
            </a:pPr>
            <a:r>
              <a:rPr lang="ru-RU" altLang="ru-RU" dirty="0" smtClean="0"/>
              <a:t>Высокие затраты на энергетику обусловлены износом термического оборудования</a:t>
            </a:r>
            <a:r>
              <a:rPr lang="ru-RU" altLang="ru-RU" dirty="0"/>
              <a:t>. </a:t>
            </a:r>
            <a:endParaRPr lang="ru-RU" altLang="ru-RU" dirty="0" smtClean="0"/>
          </a:p>
        </p:txBody>
      </p:sp>
      <p:sp>
        <p:nvSpPr>
          <p:cNvPr id="2" name="Прямоугольник 1"/>
          <p:cNvSpPr>
            <a:spLocks noChangeArrowheads="1"/>
          </p:cNvSpPr>
          <p:nvPr/>
        </p:nvSpPr>
        <p:spPr bwMode="auto">
          <a:xfrm>
            <a:off x="0" y="495300"/>
            <a:ext cx="3729038" cy="6088063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ru-RU" altLang="ru-RU" b="1" dirty="0"/>
          </a:p>
        </p:txBody>
      </p:sp>
      <p:sp>
        <p:nvSpPr>
          <p:cNvPr id="33811" name="Прямоугольник 2"/>
          <p:cNvSpPr>
            <a:spLocks noChangeArrowheads="1"/>
          </p:cNvSpPr>
          <p:nvPr/>
        </p:nvSpPr>
        <p:spPr bwMode="auto">
          <a:xfrm>
            <a:off x="3729038" y="495300"/>
            <a:ext cx="6176962" cy="353822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ru-RU" altLang="ru-RU" b="1" dirty="0"/>
          </a:p>
        </p:txBody>
      </p:sp>
      <p:sp>
        <p:nvSpPr>
          <p:cNvPr id="33812" name="Прямоугольник 3"/>
          <p:cNvSpPr>
            <a:spLocks noChangeArrowheads="1"/>
          </p:cNvSpPr>
          <p:nvPr/>
        </p:nvSpPr>
        <p:spPr bwMode="auto">
          <a:xfrm>
            <a:off x="3729038" y="4033520"/>
            <a:ext cx="6176962" cy="2549842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ru-RU" altLang="ru-RU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729038" y="3315340"/>
            <a:ext cx="61590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altLang="ru-RU" b="1" dirty="0">
                <a:solidFill>
                  <a:srgbClr val="FF0000"/>
                </a:solidFill>
              </a:rPr>
              <a:t>Вывод:</a:t>
            </a:r>
          </a:p>
          <a:p>
            <a:pPr marL="171450" indent="-171450">
              <a:buFont typeface="Wingdings" panose="05000000000000000000" pitchFamily="2" charset="2"/>
              <a:buChar char="Ø"/>
              <a:defRPr/>
            </a:pPr>
            <a:r>
              <a:rPr lang="ru-RU" dirty="0" smtClean="0"/>
              <a:t>Снижение общепроизводственных расходов предлагается осуществить за счет сокращения затрат на энергетику (обеспечение работоспособности корпусов) и затрат на вспомогательный персонал.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3729038" y="6029325"/>
            <a:ext cx="6096000" cy="5539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altLang="ru-RU" b="1" dirty="0">
                <a:solidFill>
                  <a:srgbClr val="FF0000"/>
                </a:solidFill>
              </a:rPr>
              <a:t>Вывод:</a:t>
            </a:r>
          </a:p>
          <a:p>
            <a:pPr marL="171450" indent="-171450">
              <a:buFont typeface="Wingdings" panose="05000000000000000000" pitchFamily="2" charset="2"/>
              <a:buChar char="Ø"/>
              <a:defRPr/>
            </a:pPr>
            <a:r>
              <a:rPr lang="ru-RU" altLang="ru-RU" dirty="0" smtClean="0"/>
              <a:t>Снижение общехозяйственных </a:t>
            </a:r>
            <a:r>
              <a:rPr lang="ru-RU" altLang="ru-RU" dirty="0"/>
              <a:t>расходов предлагается осуществить за </a:t>
            </a:r>
            <a:r>
              <a:rPr lang="ru-RU" altLang="ru-RU" dirty="0" smtClean="0"/>
              <a:t>счет снижения затрат на персонал </a:t>
            </a:r>
            <a:r>
              <a:rPr lang="ru-RU" altLang="ru-RU" dirty="0"/>
              <a:t>заводского уровня.</a:t>
            </a:r>
          </a:p>
        </p:txBody>
      </p:sp>
      <p:graphicFrame>
        <p:nvGraphicFramePr>
          <p:cNvPr id="26" name="Диаграмма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1515730"/>
              </p:ext>
            </p:extLst>
          </p:nvPr>
        </p:nvGraphicFramePr>
        <p:xfrm>
          <a:off x="-231576" y="1268412"/>
          <a:ext cx="4536503" cy="2428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7" name="TextBox 2"/>
          <p:cNvSpPr txBox="1">
            <a:spLocks noChangeArrowheads="1"/>
          </p:cNvSpPr>
          <p:nvPr/>
        </p:nvSpPr>
        <p:spPr bwMode="auto">
          <a:xfrm>
            <a:off x="18526" y="5339461"/>
            <a:ext cx="3600450" cy="117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ru-RU" altLang="ru-RU" sz="1050" b="1" dirty="0" smtClean="0">
                <a:solidFill>
                  <a:srgbClr val="FF0000"/>
                </a:solidFill>
              </a:rPr>
              <a:t>Вывод</a:t>
            </a:r>
            <a:r>
              <a:rPr lang="ru-RU" altLang="ru-RU" b="1" dirty="0">
                <a:solidFill>
                  <a:srgbClr val="FF0000"/>
                </a:solidFill>
              </a:rPr>
              <a:t>:</a:t>
            </a:r>
            <a:r>
              <a:rPr lang="en-US" altLang="ru-RU" b="1" dirty="0" smtClean="0">
                <a:solidFill>
                  <a:srgbClr val="FF0000"/>
                </a:solidFill>
              </a:rPr>
              <a:t> </a:t>
            </a:r>
            <a:r>
              <a:rPr lang="ru-RU" altLang="ru-RU" b="1" dirty="0" smtClean="0">
                <a:solidFill>
                  <a:srgbClr val="FF0000"/>
                </a:solidFill>
              </a:rPr>
              <a:t> </a:t>
            </a:r>
            <a:r>
              <a:rPr lang="ru-RU" altLang="ru-RU" b="1" dirty="0">
                <a:solidFill>
                  <a:srgbClr val="FF0000"/>
                </a:solidFill>
              </a:rPr>
              <a:t>для снижения полной себестоимости без изменения тех </a:t>
            </a:r>
            <a:r>
              <a:rPr lang="ru-RU" altLang="ru-RU" b="1" dirty="0" smtClean="0">
                <a:solidFill>
                  <a:srgbClr val="FF0000"/>
                </a:solidFill>
              </a:rPr>
              <a:t>уровня</a:t>
            </a:r>
            <a:r>
              <a:rPr lang="en-US" altLang="ru-RU" b="1" dirty="0" smtClean="0">
                <a:solidFill>
                  <a:srgbClr val="FF0000"/>
                </a:solidFill>
              </a:rPr>
              <a:t> </a:t>
            </a:r>
            <a:r>
              <a:rPr lang="ru-RU" altLang="ru-RU" b="1" dirty="0" smtClean="0">
                <a:solidFill>
                  <a:srgbClr val="FF0000"/>
                </a:solidFill>
              </a:rPr>
              <a:t> необходимо</a:t>
            </a:r>
            <a:r>
              <a:rPr lang="en-US" altLang="ru-RU" b="1" dirty="0" smtClean="0">
                <a:solidFill>
                  <a:srgbClr val="FF0000"/>
                </a:solidFill>
              </a:rPr>
              <a:t>:</a:t>
            </a:r>
          </a:p>
          <a:p>
            <a:pPr marL="171450" indent="-171450" eaLnBrk="1" hangingPunct="1">
              <a:buFont typeface="Wingdings" pitchFamily="2" charset="2"/>
              <a:buChar char="Ø"/>
              <a:defRPr/>
            </a:pPr>
            <a:r>
              <a:rPr lang="ru-RU" altLang="ru-RU" b="1" dirty="0" smtClean="0">
                <a:solidFill>
                  <a:srgbClr val="FF0000"/>
                </a:solidFill>
              </a:rPr>
              <a:t> </a:t>
            </a:r>
            <a:r>
              <a:rPr lang="ru-RU" altLang="ru-RU" dirty="0">
                <a:solidFill>
                  <a:srgbClr val="FF0000"/>
                </a:solidFill>
              </a:rPr>
              <a:t>С</a:t>
            </a:r>
            <a:r>
              <a:rPr lang="ru-RU" altLang="ru-RU" dirty="0" smtClean="0">
                <a:solidFill>
                  <a:srgbClr val="FF0000"/>
                </a:solidFill>
              </a:rPr>
              <a:t>ократить </a:t>
            </a:r>
            <a:r>
              <a:rPr lang="ru-RU" altLang="ru-RU" dirty="0">
                <a:solidFill>
                  <a:srgbClr val="FF0000"/>
                </a:solidFill>
              </a:rPr>
              <a:t>накладные расходы, которые составляют 41% от общей себестоимости.</a:t>
            </a:r>
          </a:p>
          <a:p>
            <a:pPr marL="228600" indent="-228600" eaLnBrk="1" hangingPunct="1">
              <a:buFont typeface="Wingdings" pitchFamily="2" charset="2"/>
              <a:buChar char="Ø"/>
              <a:defRPr/>
            </a:pPr>
            <a:r>
              <a:rPr lang="ru-RU" altLang="ru-RU" dirty="0" smtClean="0">
                <a:solidFill>
                  <a:srgbClr val="FF0000"/>
                </a:solidFill>
              </a:rPr>
              <a:t>Снизить затраты на энергетику за </a:t>
            </a:r>
            <a:r>
              <a:rPr lang="ru-RU" altLang="ru-RU" dirty="0">
                <a:solidFill>
                  <a:srgbClr val="FF0000"/>
                </a:solidFill>
              </a:rPr>
              <a:t>счет обновления парка </a:t>
            </a:r>
            <a:r>
              <a:rPr lang="ru-RU" altLang="ru-RU" dirty="0" smtClean="0">
                <a:solidFill>
                  <a:srgbClr val="FF0000"/>
                </a:solidFill>
              </a:rPr>
              <a:t>термического, гальванического и заготовительного производств.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62117" y="3140968"/>
            <a:ext cx="61590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  <a:defRPr/>
            </a:pPr>
            <a:r>
              <a:rPr lang="ru-RU" dirty="0" smtClean="0"/>
              <a:t>Затраты на режущий инструмент оптимизированы.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7067152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5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19D54210-E44E-47D5-BBDC-00D7F90CA392}" type="slidenum">
              <a:rPr lang="ru-RU" smtClean="0">
                <a:solidFill>
                  <a:srgbClr val="2A5CAC"/>
                </a:solidFill>
              </a:rPr>
              <a:pPr eaLnBrk="1" hangingPunct="1">
                <a:defRPr/>
              </a:pPr>
              <a:t>4</a:t>
            </a:fld>
            <a:endParaRPr lang="ru-RU" dirty="0" smtClean="0">
              <a:solidFill>
                <a:srgbClr val="2A5CAC"/>
              </a:solidFill>
            </a:endParaRPr>
          </a:p>
        </p:txBody>
      </p:sp>
      <p:sp>
        <p:nvSpPr>
          <p:cNvPr id="33795" name="Rectangle 5"/>
          <p:cNvSpPr txBox="1">
            <a:spLocks noGrp="1" noChangeArrowheads="1"/>
          </p:cNvSpPr>
          <p:nvPr/>
        </p:nvSpPr>
        <p:spPr bwMode="auto">
          <a:xfrm>
            <a:off x="9537700" y="6386513"/>
            <a:ext cx="2873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fld id="{3B51F06A-FC10-48CC-B0C8-643EA41F547C}" type="slidenum">
              <a:rPr lang="ru-RU" altLang="ru-RU" b="1">
                <a:solidFill>
                  <a:srgbClr val="2A5CAC"/>
                </a:solidFill>
              </a:rPr>
              <a:pPr algn="ctr" eaLnBrk="1" hangingPunct="1"/>
              <a:t>4</a:t>
            </a:fld>
            <a:endParaRPr lang="ru-RU" altLang="ru-RU" b="1" dirty="0">
              <a:solidFill>
                <a:srgbClr val="2A5CAC"/>
              </a:solidFill>
            </a:endParaRPr>
          </a:p>
        </p:txBody>
      </p:sp>
      <p:sp>
        <p:nvSpPr>
          <p:cNvPr id="33796" name="Rectangle 1029"/>
          <p:cNvSpPr>
            <a:spLocks noChangeArrowheads="1"/>
          </p:cNvSpPr>
          <p:nvPr/>
        </p:nvSpPr>
        <p:spPr bwMode="auto">
          <a:xfrm>
            <a:off x="1871663" y="96838"/>
            <a:ext cx="6537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altLang="ru-RU" sz="1400" b="1" dirty="0">
                <a:solidFill>
                  <a:srgbClr val="FFFFFF"/>
                </a:solidFill>
              </a:rPr>
              <a:t>Предлагаемые принципиальные </a:t>
            </a:r>
            <a:r>
              <a:rPr lang="ru-RU" altLang="ru-RU" sz="1400" b="1" dirty="0" smtClean="0">
                <a:solidFill>
                  <a:srgbClr val="FFFFFF"/>
                </a:solidFill>
              </a:rPr>
              <a:t>направления </a:t>
            </a:r>
            <a:r>
              <a:rPr lang="ru-RU" altLang="ru-RU" sz="1400" b="1" dirty="0">
                <a:solidFill>
                  <a:srgbClr val="FFFFFF"/>
                </a:solidFill>
              </a:rPr>
              <a:t>проектных работ</a:t>
            </a:r>
          </a:p>
        </p:txBody>
      </p:sp>
      <p:sp>
        <p:nvSpPr>
          <p:cNvPr id="32" name="TextBox 1"/>
          <p:cNvSpPr txBox="1">
            <a:spLocks noChangeArrowheads="1"/>
          </p:cNvSpPr>
          <p:nvPr/>
        </p:nvSpPr>
        <p:spPr bwMode="auto">
          <a:xfrm>
            <a:off x="0" y="476672"/>
            <a:ext cx="495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ru-RU" altLang="ru-RU" sz="1400" b="1" dirty="0">
                <a:solidFill>
                  <a:srgbClr val="FF0000"/>
                </a:solidFill>
              </a:rPr>
              <a:t>Вариант №1</a:t>
            </a:r>
          </a:p>
        </p:txBody>
      </p:sp>
      <p:sp>
        <p:nvSpPr>
          <p:cNvPr id="33" name="TextBox 3"/>
          <p:cNvSpPr txBox="1">
            <a:spLocks noChangeArrowheads="1"/>
          </p:cNvSpPr>
          <p:nvPr/>
        </p:nvSpPr>
        <p:spPr bwMode="auto">
          <a:xfrm>
            <a:off x="4953000" y="476672"/>
            <a:ext cx="495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ru-RU" altLang="ru-RU" sz="1400" b="1" dirty="0">
                <a:solidFill>
                  <a:srgbClr val="FF0000"/>
                </a:solidFill>
              </a:rPr>
              <a:t>Вариант №2</a:t>
            </a:r>
          </a:p>
        </p:txBody>
      </p:sp>
      <p:sp>
        <p:nvSpPr>
          <p:cNvPr id="34" name="TextBox 6"/>
          <p:cNvSpPr txBox="1">
            <a:spLocks noChangeArrowheads="1"/>
          </p:cNvSpPr>
          <p:nvPr/>
        </p:nvSpPr>
        <p:spPr bwMode="auto">
          <a:xfrm>
            <a:off x="70747" y="5661248"/>
            <a:ext cx="98858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ru-RU" altLang="ru-RU" sz="11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При реализации обоих вариантов необходима проработка полного отказа и отчуждения городу территориальной площадки производства нормалей.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352" y="800398"/>
            <a:ext cx="4680520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050" b="1" dirty="0">
                <a:latin typeface="Arial" charset="0"/>
                <a:cs typeface="Arial" charset="0"/>
              </a:rPr>
              <a:t>Компактизация всего производства в корпусе ТА с точечным повышением технологического уровня по ограничивающим местам:</a:t>
            </a:r>
          </a:p>
          <a:p>
            <a:pPr marL="228600" indent="-228600">
              <a:buFontTx/>
              <a:buAutoNum type="arabicPeriod"/>
              <a:defRPr/>
            </a:pPr>
            <a:r>
              <a:rPr lang="ru-RU" sz="1050" dirty="0">
                <a:latin typeface="Arial" charset="0"/>
                <a:cs typeface="Arial" charset="0"/>
              </a:rPr>
              <a:t>Объединение участков инструментального производства в корпусе ТА. </a:t>
            </a:r>
          </a:p>
          <a:p>
            <a:pPr marL="228600" indent="-228600">
              <a:buFontTx/>
              <a:buAutoNum type="arabicPeriod"/>
              <a:defRPr/>
            </a:pPr>
            <a:r>
              <a:rPr lang="ru-RU" sz="1050" dirty="0">
                <a:latin typeface="Arial" charset="0"/>
                <a:cs typeface="Arial" charset="0"/>
              </a:rPr>
              <a:t>Объединение ремонтного производства.</a:t>
            </a:r>
          </a:p>
          <a:p>
            <a:pPr marL="228600" indent="-228600">
              <a:buFontTx/>
              <a:buAutoNum type="arabicPeriod"/>
              <a:defRPr/>
            </a:pPr>
            <a:r>
              <a:rPr lang="ru-RU" sz="1050" dirty="0">
                <a:latin typeface="Arial" charset="0"/>
                <a:cs typeface="Arial" charset="0"/>
              </a:rPr>
              <a:t>Объединение участков листовой штамповки в корпусе ТА с задействованием площади рем. базы штамповой оснастки (перенос данной рем. базы в инструментальный цех).</a:t>
            </a:r>
          </a:p>
          <a:p>
            <a:pPr marL="228600" indent="-228600">
              <a:buFontTx/>
              <a:buAutoNum type="arabicPeriod"/>
              <a:defRPr/>
            </a:pPr>
            <a:r>
              <a:rPr lang="ru-RU" sz="1050" dirty="0">
                <a:latin typeface="Arial" charset="0"/>
                <a:cs typeface="Arial" charset="0"/>
              </a:rPr>
              <a:t>Компактизация автоматного участка ТА и перенос на высвобождаемые площади высадочного оборудования производства нормалей.</a:t>
            </a:r>
          </a:p>
          <a:p>
            <a:pPr marL="228600" indent="-228600">
              <a:buFontTx/>
              <a:buAutoNum type="arabicPeriod"/>
              <a:defRPr/>
            </a:pPr>
            <a:r>
              <a:rPr lang="ru-RU" sz="1050" dirty="0">
                <a:latin typeface="Arial" charset="0"/>
                <a:cs typeface="Arial" charset="0"/>
              </a:rPr>
              <a:t>Объединение автоматных и доделочных участков ТА и Н с закупкой автоматов продольного точения.</a:t>
            </a:r>
          </a:p>
          <a:p>
            <a:pPr marL="228600" indent="-228600">
              <a:buFontTx/>
              <a:buAutoNum type="arabicPeriod"/>
              <a:defRPr/>
            </a:pPr>
            <a:r>
              <a:rPr lang="ru-RU" sz="1050" dirty="0">
                <a:latin typeface="Arial" charset="0"/>
                <a:cs typeface="Arial" charset="0"/>
              </a:rPr>
              <a:t>Объединение гальванических производств ТА и Н на существующих площадях гальванического участка ТА с точечной (крайне необходимой) закупкой/модернизацией оборудования.</a:t>
            </a:r>
          </a:p>
          <a:p>
            <a:pPr marL="228600" indent="-228600">
              <a:buFontTx/>
              <a:buAutoNum type="arabicPeriod"/>
              <a:defRPr/>
            </a:pPr>
            <a:r>
              <a:rPr lang="ru-RU" sz="1050" dirty="0">
                <a:latin typeface="Arial" charset="0"/>
                <a:cs typeface="Arial" charset="0"/>
              </a:rPr>
              <a:t>Объединение термических производств ТА и Н с точечной </a:t>
            </a:r>
            <a:r>
              <a:rPr lang="en-US" sz="1050" dirty="0" smtClean="0">
                <a:latin typeface="Arial" charset="0"/>
                <a:cs typeface="Arial" charset="0"/>
              </a:rPr>
              <a:t> </a:t>
            </a:r>
            <a:r>
              <a:rPr lang="ru-RU" sz="1050" dirty="0" smtClean="0">
                <a:latin typeface="Arial" charset="0"/>
                <a:cs typeface="Arial" charset="0"/>
              </a:rPr>
              <a:t>(</a:t>
            </a:r>
            <a:r>
              <a:rPr lang="ru-RU" sz="1050" dirty="0">
                <a:latin typeface="Arial" charset="0"/>
                <a:cs typeface="Arial" charset="0"/>
              </a:rPr>
              <a:t>крайне необходимой) закупкой/модернизацией оборудования</a:t>
            </a:r>
            <a:r>
              <a:rPr lang="ru-RU" sz="1050" dirty="0" smtClean="0">
                <a:latin typeface="Arial" charset="0"/>
                <a:cs typeface="Arial" charset="0"/>
              </a:rPr>
              <a:t>.</a:t>
            </a:r>
            <a:endParaRPr lang="en-US" sz="1050" dirty="0" smtClean="0">
              <a:latin typeface="Arial" charset="0"/>
              <a:cs typeface="Arial" charset="0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ru-RU" sz="1050" dirty="0" smtClean="0">
                <a:latin typeface="Arial" charset="0"/>
                <a:cs typeface="Arial" charset="0"/>
              </a:rPr>
              <a:t>Оптимизация количества литейных машин и размещение на высвободившихся площадях оборудования для заготовительного производства.</a:t>
            </a:r>
          </a:p>
          <a:p>
            <a:pPr>
              <a:defRPr/>
            </a:pPr>
            <a:r>
              <a:rPr lang="ru-RU" sz="1050" dirty="0" smtClean="0">
                <a:solidFill>
                  <a:srgbClr val="00B050"/>
                </a:solidFill>
                <a:latin typeface="Arial" charset="0"/>
                <a:cs typeface="Arial" charset="0"/>
              </a:rPr>
              <a:t>Инвестиционные затраты составляют 1 040* млн. руб.</a:t>
            </a:r>
          </a:p>
          <a:p>
            <a:pPr>
              <a:defRPr/>
            </a:pPr>
            <a:r>
              <a:rPr lang="ru-RU" sz="1050" dirty="0" smtClean="0">
                <a:solidFill>
                  <a:srgbClr val="00B050"/>
                </a:solidFill>
                <a:latin typeface="Arial" charset="0"/>
                <a:cs typeface="Arial" charset="0"/>
              </a:rPr>
              <a:t>Снижение себестоимости относительно уровня 2016г. Составляет 22%</a:t>
            </a:r>
            <a:endParaRPr lang="ru-RU" sz="1050" dirty="0">
              <a:solidFill>
                <a:srgbClr val="00B050"/>
              </a:solidFill>
              <a:latin typeface="Arial" charset="0"/>
              <a:cs typeface="Arial" charset="0"/>
            </a:endParaRPr>
          </a:p>
          <a:p>
            <a:endParaRPr lang="ru-RU" sz="1050" dirty="0"/>
          </a:p>
        </p:txBody>
      </p:sp>
      <p:sp>
        <p:nvSpPr>
          <p:cNvPr id="4" name="TextBox 3"/>
          <p:cNvSpPr txBox="1"/>
          <p:nvPr/>
        </p:nvSpPr>
        <p:spPr>
          <a:xfrm>
            <a:off x="4843425" y="780678"/>
            <a:ext cx="4887913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050" b="1" dirty="0">
                <a:latin typeface="Arial" charset="0"/>
                <a:cs typeface="Arial" charset="0"/>
              </a:rPr>
              <a:t>Компактизация всего производства в корпусе ТА с повышением технологического уровня:</a:t>
            </a:r>
          </a:p>
          <a:p>
            <a:pPr>
              <a:defRPr/>
            </a:pPr>
            <a:r>
              <a:rPr lang="ru-RU" sz="1050" dirty="0">
                <a:latin typeface="Arial" charset="0"/>
                <a:cs typeface="Arial" charset="0"/>
              </a:rPr>
              <a:t>В дополнение к мероприятиям, предусмотренным Вариантом </a:t>
            </a:r>
          </a:p>
          <a:p>
            <a:pPr>
              <a:defRPr/>
            </a:pPr>
            <a:r>
              <a:rPr lang="ru-RU" sz="1050" dirty="0">
                <a:latin typeface="Arial" charset="0"/>
                <a:cs typeface="Arial" charset="0"/>
              </a:rPr>
              <a:t>№ 1, предлагается проведение следующих действий:</a:t>
            </a:r>
          </a:p>
          <a:p>
            <a:pPr marL="228600" indent="-228600">
              <a:buFontTx/>
              <a:buAutoNum type="arabicPeriod"/>
              <a:defRPr/>
            </a:pPr>
            <a:r>
              <a:rPr lang="ru-RU" sz="1050" dirty="0" smtClean="0">
                <a:latin typeface="Arial" charset="0"/>
                <a:cs typeface="Arial" charset="0"/>
              </a:rPr>
              <a:t>Обновление парка оборудования механического цеха (взамен </a:t>
            </a:r>
            <a:r>
              <a:rPr lang="ru-RU" sz="1050" dirty="0">
                <a:latin typeface="Arial" charset="0"/>
                <a:cs typeface="Arial" charset="0"/>
              </a:rPr>
              <a:t>существующих многошпиндельных и агрегатных станков)  с целью освоения новых видов продукции, а так же перехода на новые технологии по существующим изделиям.</a:t>
            </a:r>
          </a:p>
          <a:p>
            <a:pPr marL="228600" indent="-228600">
              <a:buFontTx/>
              <a:buAutoNum type="arabicPeriod"/>
              <a:defRPr/>
            </a:pPr>
            <a:r>
              <a:rPr lang="ru-RU" sz="1050" dirty="0">
                <a:latin typeface="Arial" charset="0"/>
                <a:cs typeface="Arial" charset="0"/>
              </a:rPr>
              <a:t>Техническое перевооружение инструментального производства включающее: приобретение для изготовления штамповой и литейной оснастки новых обрабатывающих центров и современного оборудования для изготовления инструмента.</a:t>
            </a:r>
          </a:p>
          <a:p>
            <a:pPr marL="228600" indent="-228600">
              <a:buFontTx/>
              <a:buAutoNum type="arabicPeriod"/>
              <a:defRPr/>
            </a:pPr>
            <a:r>
              <a:rPr lang="ru-RU" sz="1050" dirty="0">
                <a:latin typeface="Arial" charset="0"/>
                <a:cs typeface="Arial" charset="0"/>
              </a:rPr>
              <a:t>Полное техническое перевооружения термического и гальванического производств с целью повышения экологичности и значительного уменьшения энергозатрат. </a:t>
            </a:r>
            <a:endParaRPr lang="ru-RU" sz="1050" dirty="0" smtClean="0">
              <a:latin typeface="Arial" charset="0"/>
              <a:cs typeface="Arial" charset="0"/>
            </a:endParaRPr>
          </a:p>
          <a:p>
            <a:pPr>
              <a:defRPr/>
            </a:pPr>
            <a:endParaRPr lang="ru-RU" sz="1050" dirty="0">
              <a:latin typeface="Arial" charset="0"/>
              <a:cs typeface="Arial" charset="0"/>
            </a:endParaRPr>
          </a:p>
          <a:p>
            <a:pPr>
              <a:defRPr/>
            </a:pPr>
            <a:endParaRPr lang="ru-RU" sz="1050" dirty="0" smtClean="0">
              <a:latin typeface="Arial" charset="0"/>
              <a:cs typeface="Arial" charset="0"/>
            </a:endParaRPr>
          </a:p>
          <a:p>
            <a:pPr>
              <a:defRPr/>
            </a:pPr>
            <a:endParaRPr lang="ru-RU" sz="1050" dirty="0" smtClean="0">
              <a:latin typeface="Arial" charset="0"/>
              <a:cs typeface="Arial" charset="0"/>
            </a:endParaRPr>
          </a:p>
          <a:p>
            <a:pPr>
              <a:defRPr/>
            </a:pPr>
            <a:endParaRPr lang="ru-RU" sz="1050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ru-RU" sz="1050" dirty="0">
                <a:solidFill>
                  <a:srgbClr val="00B0F0"/>
                </a:solidFill>
                <a:latin typeface="Arial" charset="0"/>
                <a:cs typeface="Arial" charset="0"/>
              </a:rPr>
              <a:t>Инвестиционные затраты составляют </a:t>
            </a:r>
            <a:r>
              <a:rPr lang="ru-RU" sz="1050" dirty="0" smtClean="0">
                <a:solidFill>
                  <a:srgbClr val="00B0F0"/>
                </a:solidFill>
                <a:latin typeface="Arial" charset="0"/>
                <a:cs typeface="Arial" charset="0"/>
              </a:rPr>
              <a:t>3 414* млн. </a:t>
            </a:r>
            <a:r>
              <a:rPr lang="ru-RU" sz="1050" dirty="0">
                <a:solidFill>
                  <a:srgbClr val="00B0F0"/>
                </a:solidFill>
                <a:latin typeface="Arial" charset="0"/>
                <a:cs typeface="Arial" charset="0"/>
              </a:rPr>
              <a:t>руб.</a:t>
            </a:r>
          </a:p>
          <a:p>
            <a:pPr>
              <a:defRPr/>
            </a:pPr>
            <a:r>
              <a:rPr lang="ru-RU" sz="1050" dirty="0">
                <a:solidFill>
                  <a:srgbClr val="00B0F0"/>
                </a:solidFill>
                <a:latin typeface="Arial" charset="0"/>
                <a:cs typeface="Arial" charset="0"/>
              </a:rPr>
              <a:t>Снижение себестоимости относительно уровня 2016г. Составляет </a:t>
            </a:r>
            <a:r>
              <a:rPr lang="ru-RU" sz="1050" dirty="0" smtClean="0">
                <a:solidFill>
                  <a:srgbClr val="00B0F0"/>
                </a:solidFill>
                <a:latin typeface="Arial" charset="0"/>
                <a:cs typeface="Arial" charset="0"/>
              </a:rPr>
              <a:t>24%</a:t>
            </a:r>
            <a:endParaRPr lang="ru-RU" sz="1050" dirty="0">
              <a:solidFill>
                <a:srgbClr val="00B0F0"/>
              </a:solidFill>
              <a:latin typeface="Arial" charset="0"/>
              <a:cs typeface="Arial" charset="0"/>
            </a:endParaRPr>
          </a:p>
          <a:p>
            <a:pPr>
              <a:defRPr/>
            </a:pPr>
            <a:endParaRPr lang="ru-RU" sz="1050" dirty="0">
              <a:latin typeface="Arial" charset="0"/>
              <a:cs typeface="Arial" charset="0"/>
            </a:endParaRPr>
          </a:p>
          <a:p>
            <a:endParaRPr lang="ru-RU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35909" y="4912578"/>
            <a:ext cx="47730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b="1" dirty="0">
                <a:latin typeface="Arial" charset="0"/>
                <a:cs typeface="Arial" charset="0"/>
              </a:rPr>
              <a:t>Проблемы реализации варианта № 1:</a:t>
            </a:r>
          </a:p>
          <a:p>
            <a:pPr marL="228600" indent="-228600">
              <a:buFontTx/>
              <a:buAutoNum type="arabicPeriod"/>
              <a:defRPr/>
            </a:pPr>
            <a:r>
              <a:rPr lang="ru-RU" dirty="0">
                <a:latin typeface="Arial" charset="0"/>
                <a:cs typeface="Arial" charset="0"/>
              </a:rPr>
              <a:t>Неопределенность в части заготовительного производства.</a:t>
            </a:r>
          </a:p>
          <a:p>
            <a:pPr marL="228600" indent="-228600">
              <a:buFontTx/>
              <a:buAutoNum type="arabicPeriod"/>
              <a:defRPr/>
            </a:pPr>
            <a:r>
              <a:rPr lang="ru-RU" dirty="0">
                <a:latin typeface="Arial" charset="0"/>
                <a:cs typeface="Arial" charset="0"/>
              </a:rPr>
              <a:t>Высокие риски принятия решений в части переноса высадочного оборудования, термического и гальванического участков без детальной проработки вопросов</a:t>
            </a:r>
            <a:r>
              <a:rPr lang="ru-RU" dirty="0" smtClean="0">
                <a:latin typeface="Arial" charset="0"/>
                <a:cs typeface="Arial" charset="0"/>
              </a:rPr>
              <a:t>.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72150" y="4995940"/>
            <a:ext cx="50753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b="1" dirty="0">
                <a:latin typeface="Arial" charset="0"/>
                <a:cs typeface="Arial" charset="0"/>
              </a:rPr>
              <a:t>Проблемы реализации варианта № 2:</a:t>
            </a:r>
          </a:p>
          <a:p>
            <a:pPr marL="228600" indent="-228600">
              <a:buFontTx/>
              <a:buAutoNum type="arabicPeriod"/>
              <a:defRPr/>
            </a:pPr>
            <a:r>
              <a:rPr lang="ru-RU" dirty="0" smtClean="0">
                <a:latin typeface="Arial" charset="0"/>
                <a:cs typeface="Arial" charset="0"/>
              </a:rPr>
              <a:t>Значительно большие инвестиционные затраты, относительно варианта № 1</a:t>
            </a:r>
            <a:endParaRPr lang="ru-RU" dirty="0">
              <a:latin typeface="Arial" charset="0"/>
              <a:cs typeface="Arial" charset="0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ru-RU" dirty="0">
                <a:latin typeface="Arial" charset="0"/>
                <a:cs typeface="Arial" charset="0"/>
              </a:rPr>
              <a:t>Неопределенность на рынке сбыта готовой продукции</a:t>
            </a:r>
            <a:r>
              <a:rPr lang="ru-RU" dirty="0" smtClean="0">
                <a:latin typeface="Arial" charset="0"/>
                <a:cs typeface="Arial" charset="0"/>
              </a:rPr>
              <a:t>.</a:t>
            </a:r>
            <a:endParaRPr lang="ru-RU" dirty="0">
              <a:latin typeface="Arial" charset="0"/>
              <a:cs typeface="Arial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5909" y="5986403"/>
            <a:ext cx="93661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 dirty="0">
                <a:solidFill>
                  <a:srgbClr val="FF0000"/>
                </a:solidFill>
                <a:latin typeface="Arial" charset="0"/>
                <a:cs typeface="Arial" charset="0"/>
              </a:rPr>
              <a:t>Вывод:</a:t>
            </a:r>
          </a:p>
          <a:p>
            <a:pPr marL="171450" indent="-171450">
              <a:buFont typeface="Wingdings" panose="05000000000000000000" pitchFamily="2" charset="2"/>
              <a:buChar char="Ø"/>
              <a:defRPr/>
            </a:pPr>
            <a:r>
              <a:rPr lang="ru-RU" dirty="0">
                <a:latin typeface="Arial" charset="0"/>
                <a:cs typeface="Arial" charset="0"/>
              </a:rPr>
              <a:t>А</a:t>
            </a:r>
            <a:r>
              <a:rPr lang="ru-RU" dirty="0" smtClean="0">
                <a:latin typeface="Arial" charset="0"/>
                <a:cs typeface="Arial" charset="0"/>
              </a:rPr>
              <a:t>удиторской </a:t>
            </a:r>
            <a:r>
              <a:rPr lang="ru-RU" dirty="0">
                <a:latin typeface="Arial" charset="0"/>
                <a:cs typeface="Arial" charset="0"/>
              </a:rPr>
              <a:t>группой для рассмотрения к реализации предлагается вариант № 1.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 bwMode="auto">
          <a:xfrm>
            <a:off x="4808984" y="613137"/>
            <a:ext cx="0" cy="48320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59242" y="6361827"/>
            <a:ext cx="9430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*В части гальванического, термического, заготовительного и высадочного переделов требуется детальная проработка и уточнение инвестиций.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4286263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Специальное оформление">
  <a:themeElements>
    <a:clrScheme name="1_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Специальное 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Специальное оформление">
  <a:themeElements>
    <a:clrScheme name="2_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Специальное 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Специальное оформление">
  <a:themeElements>
    <a:clrScheme name="1_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Специальное 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Тема1">
  <a:themeElements>
    <a:clrScheme name="2_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Специальное оформление">
  <a:themeElements>
    <a:clrScheme name="1_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Специальное 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Специальное оформление">
  <a:themeElements>
    <a:clrScheme name="2_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Специальное 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Специальное оформление">
  <a:themeElements>
    <a:clrScheme name="1_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Специальное 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Стандартная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101715</TotalTime>
  <Words>756</Words>
  <Application>Microsoft Office PowerPoint</Application>
  <PresentationFormat>Лист A4 (210x297 мм)</PresentationFormat>
  <Paragraphs>102</Paragraphs>
  <Slides>4</Slides>
  <Notes>1</Notes>
  <HiddenSlides>0</HiddenSlides>
  <MMClips>0</MMClips>
  <ScaleCrop>false</ScaleCrop>
  <HeadingPairs>
    <vt:vector size="6" baseType="variant">
      <vt:variant>
        <vt:lpstr>Тема</vt:lpstr>
      </vt:variant>
      <vt:variant>
        <vt:i4>7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2" baseType="lpstr">
      <vt:lpstr>1_Специальное оформление</vt:lpstr>
      <vt:lpstr>2_Специальное оформление</vt:lpstr>
      <vt:lpstr>3_Специальное оформление</vt:lpstr>
      <vt:lpstr>Тема1</vt:lpstr>
      <vt:lpstr>4_Специальное оформление</vt:lpstr>
      <vt:lpstr>5_Специальное оформление</vt:lpstr>
      <vt:lpstr>6_Специальное оформление</vt:lpstr>
      <vt:lpstr>Диаграмма Microsoft Excel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Solver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Manukovskaya;Shestakova</dc:creator>
  <cp:lastModifiedBy>Evgeniya Putintseva</cp:lastModifiedBy>
  <cp:revision>3898</cp:revision>
  <cp:lastPrinted>2017-10-16T11:37:42Z</cp:lastPrinted>
  <dcterms:created xsi:type="dcterms:W3CDTF">2004-04-29T13:32:28Z</dcterms:created>
  <dcterms:modified xsi:type="dcterms:W3CDTF">2018-05-29T11:57:58Z</dcterms:modified>
</cp:coreProperties>
</file>